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omments/comment1.xml" ContentType="application/vnd.openxmlformats-officedocument.presentationml.comment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omments/comment2.xml" ContentType="application/vnd.openxmlformats-officedocument.presentationml.comment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0" r:id="rId3"/>
    <p:sldId id="264" r:id="rId4"/>
    <p:sldId id="331" r:id="rId5"/>
    <p:sldId id="268" r:id="rId6"/>
    <p:sldId id="269" r:id="rId7"/>
    <p:sldId id="270" r:id="rId8"/>
    <p:sldId id="273" r:id="rId9"/>
    <p:sldId id="326" r:id="rId10"/>
    <p:sldId id="274" r:id="rId11"/>
    <p:sldId id="327" r:id="rId12"/>
    <p:sldId id="275" r:id="rId13"/>
    <p:sldId id="315" r:id="rId14"/>
    <p:sldId id="316" r:id="rId15"/>
    <p:sldId id="278" r:id="rId16"/>
    <p:sldId id="323" r:id="rId17"/>
    <p:sldId id="314" r:id="rId18"/>
    <p:sldId id="321" r:id="rId19"/>
    <p:sldId id="318" r:id="rId20"/>
    <p:sldId id="329" r:id="rId21"/>
    <p:sldId id="320" r:id="rId22"/>
    <p:sldId id="324" r:id="rId23"/>
    <p:sldId id="349" r:id="rId24"/>
    <p:sldId id="332" r:id="rId25"/>
    <p:sldId id="333" r:id="rId26"/>
    <p:sldId id="345" r:id="rId27"/>
    <p:sldId id="338" r:id="rId28"/>
    <p:sldId id="344" r:id="rId29"/>
    <p:sldId id="339" r:id="rId30"/>
    <p:sldId id="340" r:id="rId31"/>
    <p:sldId id="342" r:id="rId32"/>
    <p:sldId id="343" r:id="rId33"/>
    <p:sldId id="346" r:id="rId34"/>
    <p:sldId id="347" r:id="rId35"/>
    <p:sldId id="32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r-trud" initials="o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EFEFE"/>
    <a:srgbClr val="B3E3FA"/>
    <a:srgbClr val="CFECEF"/>
    <a:srgbClr val="3E95A1"/>
    <a:srgbClr val="ACD8CF"/>
    <a:srgbClr val="4F6698"/>
    <a:srgbClr val="C1E2DB"/>
    <a:srgbClr val="3A8B9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18" autoAdjust="0"/>
  </p:normalViewPr>
  <p:slideViewPr>
    <p:cSldViewPr snapToGrid="0" showGuides="1">
      <p:cViewPr varScale="1">
        <p:scale>
          <a:sx n="77" d="100"/>
          <a:sy n="77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6:52:32.072" idx="3">
    <p:pos x="10" y="10"/>
    <p:text>Руки необходимо мыть не менее 20-40 сек.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4:55:32.3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3-20T14:56:06.138" idx="2">
    <p:pos x="10" y="146"/>
    <p:text>Маски могут иметь разную конструкцию. Они могут быть одноразовыми и применяться многократно. 
Есть маски, которые служат 2, 4, 6 часов. Стоимость этих масок различная, зависит от пропитки. 
Нельзя все время носить одну и ту же маску, тем самым вы можете инфицировать дважды сами себя. 
Какой стороной внутрь носить медицинскую маску - непринципиально.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png"/><Relationship Id="rId3" Type="http://schemas.openxmlformats.org/officeDocument/2006/relationships/tags" Target="../tags/tag19.xml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0" Type="http://schemas.openxmlformats.org/officeDocument/2006/relationships/image" Target="../media/image27.svg"/><Relationship Id="rId4" Type="http://schemas.openxmlformats.org/officeDocument/2006/relationships/tags" Target="../tags/tag20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comments" Target="../comments/commen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296" y="-68331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0952" y="5715"/>
            <a:ext cx="2001520" cy="2757805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396897" y="4453917"/>
            <a:ext cx="2712009" cy="2404083"/>
          </a:xfrm>
          <a:prstGeom prst="rect">
            <a:avLst/>
          </a:prstGeom>
        </p:spPr>
      </p:pic>
      <p:pic>
        <p:nvPicPr>
          <p:cNvPr id="25" name="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1323" y="1400175"/>
            <a:ext cx="7199027" cy="3168042"/>
          </a:xfrm>
          <a:prstGeom prst="rect">
            <a:avLst/>
          </a:prstGeom>
          <a:ln w="57150">
            <a:solidFill>
              <a:srgbClr val="3E95A1"/>
            </a:solidFill>
          </a:ln>
        </p:spPr>
      </p:pic>
      <p:sp>
        <p:nvSpPr>
          <p:cNvPr id="19" name="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300395" y="1706923"/>
            <a:ext cx="704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400" b="1" dirty="0" smtClean="0">
                <a:solidFill>
                  <a:srgbClr val="C00000"/>
                </a:solidFill>
              </a:rPr>
              <a:t>НОВЫЙ КОРОНАВИРУС</a:t>
            </a:r>
          </a:p>
          <a:p>
            <a:pPr algn="ctr"/>
            <a:endParaRPr lang="ru-RU" altLang="zh-CN" sz="3600" b="1" dirty="0"/>
          </a:p>
          <a:p>
            <a:pPr algn="ctr"/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Кто предупрежден, тот вооружен</a:t>
            </a:r>
            <a:endParaRPr lang="zh-CN" altLang="en-US" sz="4000" b="1" dirty="0">
              <a:solidFill>
                <a:srgbClr val="3A8B9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Особенности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 вспышки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4527" y="2340040"/>
            <a:ext cx="5697480" cy="3785652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</a:rPr>
              <a:t>  Люди </a:t>
            </a:r>
            <a:r>
              <a:rPr lang="ru-RU" sz="2400" dirty="0">
                <a:solidFill>
                  <a:srgbClr val="006666"/>
                </a:solidFill>
              </a:rPr>
              <a:t>всех </a:t>
            </a:r>
            <a:r>
              <a:rPr lang="ru-RU" sz="2400" dirty="0" smtClean="0">
                <a:solidFill>
                  <a:srgbClr val="006666"/>
                </a:solidFill>
              </a:rPr>
              <a:t>возрастных групп рискуют заразиться вирусом. </a:t>
            </a:r>
            <a:endParaRPr lang="ru-RU" sz="2400" dirty="0">
              <a:solidFill>
                <a:srgbClr val="006666"/>
              </a:solidFill>
            </a:endParaRPr>
          </a:p>
          <a:p>
            <a:r>
              <a:rPr lang="ru-RU" sz="2400" dirty="0">
                <a:solidFill>
                  <a:srgbClr val="006666"/>
                </a:solidFill>
              </a:rPr>
              <a:t>Однако, как и в случае большинства других вирусных респираторных заболеваний,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и люди старше 65 лет</a:t>
            </a:r>
            <a:r>
              <a:rPr lang="ru-RU" sz="2400" dirty="0">
                <a:solidFill>
                  <a:srgbClr val="006666"/>
                </a:solidFill>
              </a:rPr>
              <a:t>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dirty="0" smtClean="0">
                <a:solidFill>
                  <a:srgbClr val="006666"/>
                </a:solidFill>
              </a:rPr>
              <a:t>люди </a:t>
            </a:r>
            <a:r>
              <a:rPr lang="ru-RU" sz="2400" dirty="0">
                <a:solidFill>
                  <a:srgbClr val="006666"/>
                </a:solidFill>
              </a:rPr>
              <a:t>с ослабленной иммунной </a:t>
            </a:r>
            <a:r>
              <a:rPr lang="ru-RU" sz="2400" dirty="0" smtClean="0">
                <a:solidFill>
                  <a:srgbClr val="006666"/>
                </a:solidFill>
              </a:rPr>
              <a:t>системой, с хроническими недугами </a:t>
            </a:r>
            <a:r>
              <a:rPr lang="ru-RU" sz="2400" dirty="0">
                <a:solidFill>
                  <a:srgbClr val="006666"/>
                </a:solidFill>
              </a:rPr>
              <a:t>- в зоне риска тяжёлого течения заболевания.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456" y="1481859"/>
            <a:ext cx="39188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ГРУППЕ РИСКА?</a:t>
            </a:r>
            <a:endParaRPr lang="zh-CN" altLang="zh-CN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2" y="1462586"/>
            <a:ext cx="3060535" cy="4894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68" y="1208214"/>
            <a:ext cx="3006932" cy="54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3881" y="37051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897" y="1797050"/>
            <a:ext cx="11318000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7" y="509573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7707087" y="1796678"/>
            <a:ext cx="267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   часть</a:t>
            </a:r>
            <a:r>
              <a:rPr lang="zh-CN" altLang="en-US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4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685527"/>
            <a:ext cx="7589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C00000"/>
                </a:solidFill>
                <a:latin typeface="+mj-lt"/>
              </a:rPr>
              <a:t>КАК ПРЕДОТВРАТИТЬ НОВЫЕ КОРОНАВИРУСНЫЕ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12897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5048034" y="4371824"/>
            <a:ext cx="6896318" cy="225757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3407" y="3332501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flipV="1">
            <a:off x="5124145" y="1440870"/>
            <a:ext cx="1103084" cy="4006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5158128" y="3133905"/>
            <a:ext cx="1133643" cy="44586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5048034" y="2733711"/>
            <a:ext cx="1243737" cy="23541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flipV="1">
            <a:off x="5048034" y="2350843"/>
            <a:ext cx="1204913" cy="1917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2">
            <a:extLst>
              <a:ext uri="{FF2B5EF4-FFF2-40B4-BE49-F238E27FC236}">
                <a16:creationId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2698632" y="1438302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5985" y="1221897"/>
            <a:ext cx="5000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Повысить осведомленность о здоровье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54">
            <a:extLst>
              <a:ext uri="{FF2B5EF4-FFF2-40B4-BE49-F238E27FC236}">
                <a16:creationId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87882" y="1166412"/>
            <a:ext cx="517451" cy="517451"/>
          </a:xfrm>
          <a:prstGeom prst="rect">
            <a:avLst/>
          </a:prstGeom>
        </p:spPr>
      </p:pic>
      <p:pic>
        <p:nvPicPr>
          <p:cNvPr id="58" name="57">
            <a:extLst>
              <a:ext uri="{FF2B5EF4-FFF2-40B4-BE49-F238E27FC236}">
                <a16:creationId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52947" y="1930255"/>
            <a:ext cx="813038" cy="618280"/>
          </a:xfrm>
          <a:prstGeom prst="rect">
            <a:avLst/>
          </a:prstGeom>
        </p:spPr>
      </p:pic>
      <p:pic>
        <p:nvPicPr>
          <p:cNvPr id="62" name="61">
            <a:extLst>
              <a:ext uri="{FF2B5EF4-FFF2-40B4-BE49-F238E27FC236}">
                <a16:creationId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387882" y="2635069"/>
            <a:ext cx="618280" cy="618280"/>
          </a:xfrm>
          <a:prstGeom prst="rect">
            <a:avLst/>
          </a:prstGeom>
        </p:spPr>
      </p:pic>
      <p:pic>
        <p:nvPicPr>
          <p:cNvPr id="65" name="64">
            <a:extLst>
              <a:ext uri="{FF2B5EF4-FFF2-40B4-BE49-F238E27FC236}">
                <a16:creationId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0" y="2774438"/>
            <a:ext cx="5203195" cy="4083562"/>
          </a:xfrm>
          <a:prstGeom prst="rect">
            <a:avLst/>
          </a:prstGeom>
        </p:spPr>
      </p:pic>
      <p:sp>
        <p:nvSpPr>
          <p:cNvPr id="25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59430" y="335880"/>
            <a:ext cx="1001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</a:t>
            </a: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5985" y="1977846"/>
            <a:ext cx="4391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физических упражнений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5985" y="2733795"/>
            <a:ext cx="2458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Регулярный сон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5985" y="3489745"/>
            <a:ext cx="3804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Улучшить иммунитет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0607" y="4455996"/>
            <a:ext cx="5924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Есть ли вакцина для нового коронавируса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0607" y="5161876"/>
            <a:ext cx="460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настоящее время такой вакцины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нет.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ряде стран и в России начаты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её разработки.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51229" y="4924374"/>
            <a:ext cx="1520795" cy="1527346"/>
            <a:chOff x="10532148" y="5001644"/>
            <a:chExt cx="1298313" cy="1303906"/>
          </a:xfrm>
        </p:grpSpPr>
        <p:sp>
          <p:nvSpPr>
            <p:cNvPr id="31" name="circle"/>
            <p:cNvSpPr>
              <a:spLocks noChangeArrowheads="1"/>
            </p:cNvSpPr>
            <p:nvPr/>
          </p:nvSpPr>
          <p:spPr bwMode="auto">
            <a:xfrm>
              <a:off x="10532148" y="5001644"/>
              <a:ext cx="1298313" cy="1298313"/>
            </a:xfrm>
            <a:prstGeom prst="ellipse">
              <a:avLst/>
            </a:prstGeom>
            <a:solidFill>
              <a:srgbClr val="CFE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r="16350" b="11986"/>
            <a:stretch/>
          </p:blipFill>
          <p:spPr>
            <a:xfrm flipH="1">
              <a:off x="10801348" y="5078781"/>
              <a:ext cx="838201" cy="1226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619619" y="1051218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9">
              <a:extLst>
                <a:ext uri="{FF2B5EF4-FFF2-40B4-BE49-F238E27FC236}">
                  <a16:creationId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2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903" y="1736131"/>
            <a:ext cx="5575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Самое </a:t>
            </a:r>
            <a:r>
              <a:rPr lang="ru-RU" dirty="0" smtClean="0"/>
              <a:t>важное </a:t>
            </a:r>
            <a:r>
              <a:rPr lang="ru-RU" dirty="0"/>
              <a:t>— </a:t>
            </a:r>
            <a:r>
              <a:rPr lang="ru-RU" dirty="0" smtClean="0"/>
              <a:t> </a:t>
            </a:r>
            <a:r>
              <a:rPr lang="ru-RU" dirty="0"/>
              <a:t>поддерживать чистоту рук и поверхностей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Держите руки в чистоте, часто мойте </a:t>
            </a:r>
            <a:r>
              <a:rPr lang="ru-RU" dirty="0" smtClean="0"/>
              <a:t>их теплой  </a:t>
            </a:r>
            <a:r>
              <a:rPr lang="ru-RU" dirty="0"/>
              <a:t>водой с мылом или используйте </a:t>
            </a:r>
            <a:r>
              <a:rPr lang="ru-RU" dirty="0" err="1" smtClean="0"/>
              <a:t>дез.средство</a:t>
            </a:r>
            <a:r>
              <a:rPr lang="ru-RU" dirty="0" smtClean="0"/>
              <a:t>. Полощите рот и горло. Промывайте нос соляным раствором. Пейте теплую воду.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</a:t>
            </a:r>
            <a:r>
              <a:rPr lang="ru-RU" dirty="0" smtClean="0"/>
              <a:t>е касайтесь </a:t>
            </a:r>
            <a:r>
              <a:rPr lang="ru-RU" dirty="0"/>
              <a:t>рта, </a:t>
            </a:r>
            <a:r>
              <a:rPr lang="ru-RU" dirty="0" smtClean="0"/>
              <a:t>носа, волос </a:t>
            </a:r>
            <a:r>
              <a:rPr lang="ru-RU" dirty="0"/>
              <a:t>или глаз немытыми руками </a:t>
            </a:r>
            <a:r>
              <a:rPr lang="ru-RU" dirty="0" smtClean="0"/>
              <a:t>(такие </a:t>
            </a:r>
            <a:r>
              <a:rPr lang="ru-RU" dirty="0"/>
              <a:t>прикосновения неосознанно </a:t>
            </a:r>
            <a:r>
              <a:rPr lang="ru-RU" dirty="0" smtClean="0"/>
              <a:t>совершаются </a:t>
            </a:r>
            <a:r>
              <a:rPr lang="ru-RU" dirty="0"/>
              <a:t>нами в среднем 15 раз в час</a:t>
            </a:r>
            <a:r>
              <a:rPr lang="ru-RU" dirty="0" smtClean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Носите с собой дезинфицирующее средство для </a:t>
            </a:r>
            <a:r>
              <a:rPr lang="ru-RU" dirty="0" smtClean="0"/>
              <a:t>рук /влажные салфетки, </a:t>
            </a:r>
            <a:r>
              <a:rPr lang="ru-RU" dirty="0"/>
              <a:t>чтобы в любой обстановке вы могли очистить </a:t>
            </a:r>
            <a:r>
              <a:rPr lang="ru-RU" dirty="0" smtClean="0"/>
              <a:t>руки.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076" y="1256514"/>
            <a:ext cx="55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1. ЧАСТО МОЙТЕ РУКИ С МЫЛОМ</a:t>
            </a:r>
            <a:endParaRPr lang="ru-RU" dirty="0">
              <a:solidFill>
                <a:srgbClr val="00666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09016" y="1759178"/>
            <a:ext cx="414086" cy="528356"/>
            <a:chOff x="6082956" y="1887675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102" y="5896392"/>
            <a:ext cx="589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ВСЕГДА МОЙТЕ РУКИ ПЕРЕД ЕДОЙ!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82955" y="2671480"/>
            <a:ext cx="414086" cy="528356"/>
            <a:chOff x="6082956" y="1887675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09015" y="3787919"/>
            <a:ext cx="414086" cy="528356"/>
            <a:chOff x="6082956" y="1887675"/>
            <a:chExt cx="414086" cy="528356"/>
          </a:xfrm>
        </p:grpSpPr>
        <p:sp>
          <p:nvSpPr>
            <p:cNvPr id="29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09014" y="4904358"/>
            <a:ext cx="414086" cy="528356"/>
            <a:chOff x="6082956" y="1887675"/>
            <a:chExt cx="414086" cy="528356"/>
          </a:xfrm>
        </p:grpSpPr>
        <p:sp>
          <p:nvSpPr>
            <p:cNvPr id="32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9" y="2024935"/>
            <a:ext cx="4963034" cy="35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95" y="2854130"/>
            <a:ext cx="1463682" cy="189223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669551" y="2462112"/>
            <a:ext cx="1704340" cy="1575316"/>
            <a:chOff x="3605365" y="2266329"/>
            <a:chExt cx="2047342" cy="1892352"/>
          </a:xfrm>
        </p:grpSpPr>
        <p:sp>
          <p:nvSpPr>
            <p:cNvPr id="17" name="Овал 16"/>
            <p:cNvSpPr/>
            <p:nvPr/>
          </p:nvSpPr>
          <p:spPr>
            <a:xfrm>
              <a:off x="3605365" y="2266329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4">
              <a:extLst>
                <a:ext uri="{FF2B5EF4-FFF2-40B4-BE49-F238E27FC236}">
                  <a16:creationId xmlns:a16="http://schemas.microsoft.com/office/drawing/2014/main" id="{A50CD04B-6D01-469B-888F-B7771777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65" y="2658564"/>
              <a:ext cx="2047342" cy="115225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163398" y="1228843"/>
            <a:ext cx="1653883" cy="1575316"/>
            <a:chOff x="5562753" y="1433604"/>
            <a:chExt cx="1986731" cy="1892352"/>
          </a:xfrm>
        </p:grpSpPr>
        <p:sp>
          <p:nvSpPr>
            <p:cNvPr id="22" name="Овал 21"/>
            <p:cNvSpPr/>
            <p:nvPr/>
          </p:nvSpPr>
          <p:spPr>
            <a:xfrm>
              <a:off x="5562753" y="1433604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7">
              <a:extLst>
                <a:ext uri="{FF2B5EF4-FFF2-40B4-BE49-F238E27FC236}">
                  <a16:creationId xmlns:a16="http://schemas.microsoft.com/office/drawing/2014/main" id="{21097CED-AE07-4292-BD36-92E47C81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07" y="1767643"/>
              <a:ext cx="1896777" cy="115406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340657" y="2542552"/>
            <a:ext cx="1634620" cy="1575316"/>
            <a:chOff x="7519153" y="2192626"/>
            <a:chExt cx="1963591" cy="1892352"/>
          </a:xfrm>
        </p:grpSpPr>
        <p:sp>
          <p:nvSpPr>
            <p:cNvPr id="21" name="Овал 20"/>
            <p:cNvSpPr/>
            <p:nvPr/>
          </p:nvSpPr>
          <p:spPr>
            <a:xfrm>
              <a:off x="7519153" y="219262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10">
              <a:extLst>
                <a:ext uri="{FF2B5EF4-FFF2-40B4-BE49-F238E27FC236}">
                  <a16:creationId xmlns:a16="http://schemas.microsoft.com/office/drawing/2014/main" id="{618B8155-27B3-44B4-9547-17A0ABBB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428" y="2589909"/>
              <a:ext cx="1786316" cy="1495069"/>
            </a:xfrm>
            <a:prstGeom prst="rect">
              <a:avLst/>
            </a:prstGeom>
          </p:spPr>
        </p:pic>
      </p:grpSp>
      <p:sp>
        <p:nvSpPr>
          <p:cNvPr id="12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43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8155" y="10681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57307" y="5250254"/>
            <a:ext cx="1729350" cy="1575316"/>
            <a:chOff x="3485990" y="4319180"/>
            <a:chExt cx="2077386" cy="1892352"/>
          </a:xfrm>
        </p:grpSpPr>
        <p:sp>
          <p:nvSpPr>
            <p:cNvPr id="20" name="Овал 19"/>
            <p:cNvSpPr/>
            <p:nvPr/>
          </p:nvSpPr>
          <p:spPr>
            <a:xfrm>
              <a:off x="3556775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4">
              <a:extLst>
                <a:ext uri="{FF2B5EF4-FFF2-40B4-BE49-F238E27FC236}">
                  <a16:creationId xmlns:a16="http://schemas.microsoft.com/office/drawing/2014/main" id="{BFD8DD65-FF9B-4F48-A72E-F0035830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990" y="4319180"/>
              <a:ext cx="2077386" cy="17479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24311" y="4537933"/>
            <a:ext cx="1578328" cy="1575316"/>
            <a:chOff x="5562753" y="4956606"/>
            <a:chExt cx="1895970" cy="1892352"/>
          </a:xfrm>
        </p:grpSpPr>
        <p:sp>
          <p:nvSpPr>
            <p:cNvPr id="19" name="Овал 18"/>
            <p:cNvSpPr/>
            <p:nvPr/>
          </p:nvSpPr>
          <p:spPr>
            <a:xfrm>
              <a:off x="5562753" y="495660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5">
              <a:extLst>
                <a:ext uri="{FF2B5EF4-FFF2-40B4-BE49-F238E27FC236}">
                  <a16:creationId xmlns:a16="http://schemas.microsoft.com/office/drawing/2014/main" id="{3E9377CF-837C-48E4-B451-526CF1B8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825" y="4956606"/>
              <a:ext cx="1881898" cy="166502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346477" y="4536865"/>
            <a:ext cx="1575316" cy="1636834"/>
            <a:chOff x="7568731" y="4319180"/>
            <a:chExt cx="1892352" cy="1966251"/>
          </a:xfrm>
        </p:grpSpPr>
        <p:sp>
          <p:nvSpPr>
            <p:cNvPr id="18" name="Овал 17"/>
            <p:cNvSpPr/>
            <p:nvPr/>
          </p:nvSpPr>
          <p:spPr>
            <a:xfrm>
              <a:off x="7568731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10">
              <a:extLst>
                <a:ext uri="{FF2B5EF4-FFF2-40B4-BE49-F238E27FC236}">
                  <a16:creationId xmlns:a16="http://schemas.microsoft.com/office/drawing/2014/main" id="{D769C8DF-9E4A-42DA-8C01-AC27BF5D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429" y="4426017"/>
              <a:ext cx="1464164" cy="1859414"/>
            </a:xfrm>
            <a:prstGeom prst="rect">
              <a:avLst/>
            </a:prstGeom>
          </p:spPr>
        </p:pic>
      </p:grpSp>
      <p:sp>
        <p:nvSpPr>
          <p:cNvPr id="30" name="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3" y="2474004"/>
            <a:ext cx="26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Перекрести пальцы рук и тщательно разотрите </a:t>
            </a:r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3461014"/>
            <a:ext cx="33658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Вымойте согнутые кончики пальцев  ладонью другой руки, затем поменяйте руки. Почистите под ногтями.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1764927"/>
            <a:ext cx="31183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>
                <a:cs typeface="Arial" panose="020B0604020202020204" pitchFamily="34" charset="0"/>
              </a:rPr>
              <a:t>Ладони рук </a:t>
            </a:r>
            <a:r>
              <a:rPr lang="ru-RU" altLang="zh-CN" sz="1600" dirty="0" smtClean="0">
                <a:cs typeface="Arial" panose="020B0604020202020204" pitchFamily="34" charset="0"/>
              </a:rPr>
              <a:t>сложены, потрите пальцами </a:t>
            </a:r>
            <a:r>
              <a:rPr lang="ru-RU" altLang="zh-CN" sz="1600" dirty="0">
                <a:cs typeface="Arial" panose="020B0604020202020204" pitchFamily="34" charset="0"/>
              </a:rPr>
              <a:t>о тыльную сторону рук,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r>
              <a:rPr lang="ru-RU" altLang="zh-CN" sz="1600" dirty="0" smtClean="0">
                <a:cs typeface="Arial" panose="020B0604020202020204" pitchFamily="34" charset="0"/>
              </a:rPr>
              <a:t>. Ополосните  под струей воды.</a:t>
            </a:r>
          </a:p>
        </p:txBody>
      </p:sp>
      <p:sp>
        <p:nvSpPr>
          <p:cNvPr id="33" name="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73" y="5093010"/>
            <a:ext cx="3615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Вращательными движениями потрите </a:t>
            </a:r>
            <a:r>
              <a:rPr lang="ru-RU" altLang="zh-CN" sz="1600" dirty="0">
                <a:cs typeface="Arial" panose="020B0604020202020204" pitchFamily="34" charset="0"/>
              </a:rPr>
              <a:t>большой палец </a:t>
            </a:r>
            <a:r>
              <a:rPr lang="ru-RU" altLang="zh-CN" sz="1600" dirty="0" smtClean="0">
                <a:cs typeface="Arial" panose="020B0604020202020204" pitchFamily="34" charset="0"/>
              </a:rPr>
              <a:t>ладонью другой руки, затем поменяйте руки</a:t>
            </a:r>
          </a:p>
        </p:txBody>
      </p:sp>
      <p:sp>
        <p:nvSpPr>
          <p:cNvPr id="34" name="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6353"/>
            <a:ext cx="2588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Потрите запястье одной </a:t>
            </a:r>
            <a:r>
              <a:rPr lang="ru-RU" altLang="zh-CN" sz="1600" dirty="0">
                <a:cs typeface="Arial" panose="020B0604020202020204" pitchFamily="34" charset="0"/>
              </a:rPr>
              <a:t>рукой, затем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endParaRPr lang="ru-RU" altLang="zh-CN" sz="1600" dirty="0" smtClean="0">
              <a:cs typeface="Arial" panose="020B0604020202020204" pitchFamily="34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>
            <a:off x="304800" y="1867553"/>
            <a:ext cx="4811433" cy="209265"/>
          </a:xfrm>
          <a:prstGeom prst="bentConnector3">
            <a:avLst>
              <a:gd name="adj1" fmla="val 551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304800" y="3192239"/>
            <a:ext cx="3147981" cy="507604"/>
          </a:xfrm>
          <a:prstGeom prst="bentConnector3">
            <a:avLst>
              <a:gd name="adj1" fmla="val 8449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04800" y="5452313"/>
            <a:ext cx="3183355" cy="377335"/>
          </a:xfrm>
          <a:prstGeom prst="bentConnector3">
            <a:avLst>
              <a:gd name="adj1" fmla="val 81118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V="1">
            <a:off x="8036162" y="2804159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8308426" y="4490441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0800000" flipV="1">
            <a:off x="6536620" y="6003426"/>
            <a:ext cx="5647786" cy="515603"/>
          </a:xfrm>
          <a:prstGeom prst="bentConnector3">
            <a:avLst>
              <a:gd name="adj1" fmla="val 653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9692" y="1307431"/>
            <a:ext cx="494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Смочите руки. Нанесите мыло.                Интенсивно разотрите ладони.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1843" y="4764558"/>
            <a:ext cx="1444777" cy="36550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20-60 сек.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519168" y="1468949"/>
            <a:ext cx="6316165" cy="3826951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21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4" y="1468949"/>
            <a:ext cx="5812756" cy="43334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169" y="1468949"/>
            <a:ext cx="6316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Приходя домой, сразу меняйте одежду, в которой были на улице и в общественных местах. Мойте руки.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Как можно чаще обрабатывайте смартфоны, ноутбуки, планшеты, сумки, ключи, перчатки, дверные ручки, пульты от телевизора, салон автомобиля.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Объясните близким, как  распространяются  микробы и почему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важна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гигиена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рук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лица, частая уборка и проветривание помещения каждые 2-3 часа.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Убедитесь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, что у каждого в семье есть своё полотенце, напомните, что нельзя делиться зубными щётками и другими предметами личной гигиены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. Пить и есть из чужой посуды.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2433901" y="111347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3962" y="1280299"/>
            <a:ext cx="832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2. СОБЛЮДАЙТЕ РАССТОЯНИЕ И ЭТИКЕТ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931" y="1979194"/>
            <a:ext cx="7738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Избегайте трогать руками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глаза, волосы,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нос или рот. 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Надевайте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маску в местах скопления людей, или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используйте другие подручные средства защиты, чтобы уменьшить риск заболевания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При кашле, чихании следует прикрывать рот и нос одноразовыми салфетками, которые после использования нужно выбрасывать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Приучите себя чихать в локоть.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Избегайте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излишние поездки и посещения многолюдных мест,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чтобы уменьшить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 заболевания.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41" y="1422828"/>
            <a:ext cx="1301679" cy="536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" y="1280299"/>
            <a:ext cx="1691791" cy="53461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210646" y="2067442"/>
            <a:ext cx="414086" cy="528356"/>
            <a:chOff x="5867721" y="1881833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3730" y="2929203"/>
            <a:ext cx="414086" cy="528356"/>
            <a:chOff x="5867721" y="1881833"/>
            <a:chExt cx="414086" cy="528356"/>
          </a:xfrm>
        </p:grpSpPr>
        <p:sp>
          <p:nvSpPr>
            <p:cNvPr id="17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89432" y="3689197"/>
            <a:ext cx="414086" cy="528356"/>
            <a:chOff x="5867721" y="1881833"/>
            <a:chExt cx="414086" cy="528356"/>
          </a:xfrm>
        </p:grpSpPr>
        <p:sp>
          <p:nvSpPr>
            <p:cNvPr id="20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3729" y="4530341"/>
            <a:ext cx="414086" cy="528356"/>
            <a:chOff x="5867721" y="1881833"/>
            <a:chExt cx="414086" cy="528356"/>
          </a:xfrm>
        </p:grpSpPr>
        <p:sp>
          <p:nvSpPr>
            <p:cNvPr id="23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3730" y="5528673"/>
            <a:ext cx="414086" cy="528356"/>
            <a:chOff x="5867721" y="1881833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30997" y="1934443"/>
            <a:ext cx="5737053" cy="3711148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73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7888" y="1279661"/>
            <a:ext cx="644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Будьте особенно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осторожны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в людных местах, аэропортах и других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видах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общественного транспорта. Максимально сократите прикосновения к находящимся в таких местах поверхностям 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предметам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6666"/>
                </a:solidFill>
              </a:rPr>
              <a:t/>
            </a:r>
            <a:br>
              <a:rPr lang="ru-RU" dirty="0">
                <a:solidFill>
                  <a:srgbClr val="006666"/>
                </a:solidFill>
              </a:rPr>
            </a:b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Носите с собой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одноразовые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салфетки и всегда прикрывайте нос и рот, когда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кашляете или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чихаете.  Выбрасывайте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сразу после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использования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409" y="55052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Избегайте приветственных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рукопожатий, объятий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поцелуев,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пока эпидемиологическая ситуация не стабилизируется.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887" y="3994763"/>
            <a:ext cx="644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На работе регулярно очищайте поверхности и устройства, к которым вы прикасаетесь (клавиатура компьютера, панели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оргтехники,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экран смартфона, пульты, дверные ручки и поручни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). Чаще проветривайте помещения.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входите в столовую в верхней одежде!!!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533038" y="1413058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33038" y="2785661"/>
            <a:ext cx="720000" cy="720000"/>
            <a:chOff x="4533038" y="1413058"/>
            <a:chExt cx="720000" cy="720000"/>
          </a:xfrm>
        </p:grpSpPr>
        <p:sp>
          <p:nvSpPr>
            <p:cNvPr id="38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33038" y="4215626"/>
            <a:ext cx="720000" cy="720000"/>
            <a:chOff x="4533038" y="1413058"/>
            <a:chExt cx="720000" cy="720000"/>
          </a:xfrm>
        </p:grpSpPr>
        <p:sp>
          <p:nvSpPr>
            <p:cNvPr id="41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Шеврон 41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18104" y="5578194"/>
            <a:ext cx="720000" cy="720000"/>
            <a:chOff x="4533038" y="1413058"/>
            <a:chExt cx="720000" cy="720000"/>
          </a:xfrm>
        </p:grpSpPr>
        <p:sp>
          <p:nvSpPr>
            <p:cNvPr id="44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67" y="3067051"/>
            <a:ext cx="3410215" cy="3790949"/>
          </a:xfrm>
          <a:prstGeom prst="rect">
            <a:avLst/>
          </a:prstGeom>
        </p:spPr>
      </p:pic>
      <p:grpSp>
        <p:nvGrpSpPr>
          <p:cNvPr id="7" name="6">
            <a:extLst>
              <a:ext uri="{FF2B5EF4-FFF2-40B4-BE49-F238E27FC236}">
                <a16:creationId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349142" y="116725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380" y="1337308"/>
            <a:ext cx="580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3. ВЕДИТЕ ЗДОРОВЫЙ ОБРАЗ ЖИЗНИ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9989" y="2303160"/>
            <a:ext cx="5100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образ жизни повышает сопротивляемость организма к инфекции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Соблюдайте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режим:               *полноценный сон с 23 до 06 часов,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*потребление продуктов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богатых белками, витаминами и минеральными веществами,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*физическая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активность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455950" y="2385266"/>
            <a:ext cx="657471" cy="2700000"/>
            <a:chOff x="5248275" y="2381249"/>
            <a:chExt cx="304800" cy="2700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30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482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400675" y="2381249"/>
              <a:ext cx="0" cy="2700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8" y="1834351"/>
            <a:ext cx="3533952" cy="50236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5222" y="56034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ДОКАЗАНО, ЧТО КУРЕНИЕ УВЕЛИЧИВАЕТ СРОК ВЫЗДОРОВЛЕНИЯ И РИСК РАЗВИТИЯ ОСЛОЖНЕНИЙ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!!!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433172" y="1038825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dirty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3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8259" y="1134821"/>
            <a:ext cx="1032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4.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ЗАЩИЩАЙТЕ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ОРГАНЫ ДЫХАНИЯ </a:t>
            </a:r>
            <a:endParaRPr lang="ru-RU" b="1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                    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516" y="2922123"/>
            <a:ext cx="677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68259" y="2070315"/>
            <a:ext cx="792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E95A1"/>
                </a:solidFill>
              </a:rPr>
              <a:t>ИСПОЛЬЗУЙТЕ МЕДИЦИНСКИЕ МАСКИ</a:t>
            </a:r>
            <a:endParaRPr lang="ru-RU" sz="2400" b="1" i="1" dirty="0">
              <a:solidFill>
                <a:srgbClr val="3E95A1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59608" y="2954101"/>
            <a:ext cx="720000" cy="720000"/>
            <a:chOff x="414100" y="2887512"/>
            <a:chExt cx="720000" cy="720000"/>
          </a:xfrm>
        </p:grpSpPr>
        <p:sp>
          <p:nvSpPr>
            <p:cNvPr id="68" name="circle"/>
            <p:cNvSpPr>
              <a:spLocks noChangeArrowheads="1"/>
            </p:cNvSpPr>
            <p:nvPr/>
          </p:nvSpPr>
          <p:spPr bwMode="auto">
            <a:xfrm>
              <a:off x="414100" y="2887512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2280" y="2971669"/>
              <a:ext cx="275098" cy="530689"/>
              <a:chOff x="-875173" y="1101271"/>
              <a:chExt cx="588060" cy="943893"/>
            </a:xfrm>
          </p:grpSpPr>
          <p:sp>
            <p:nvSpPr>
              <p:cNvPr id="59" name="stethoscope piece"/>
              <p:cNvSpPr>
                <a:spLocks/>
              </p:cNvSpPr>
              <p:nvPr/>
            </p:nvSpPr>
            <p:spPr bwMode="auto">
              <a:xfrm>
                <a:off x="-573027" y="1619414"/>
                <a:ext cx="0" cy="278424"/>
              </a:xfrm>
              <a:custGeom>
                <a:avLst/>
                <a:gdLst>
                  <a:gd name="T0" fmla="*/ 0 h 223"/>
                  <a:gd name="T1" fmla="*/ 223 h 223"/>
                  <a:gd name="T2" fmla="*/ 0 h 2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3">
                    <a:moveTo>
                      <a:pt x="0" y="0"/>
                    </a:move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stethoscope piece"/>
              <p:cNvSpPr>
                <a:spLocks noChangeShapeType="1"/>
              </p:cNvSpPr>
              <p:nvPr/>
            </p:nvSpPr>
            <p:spPr bwMode="auto">
              <a:xfrm>
                <a:off x="-573027" y="1619414"/>
                <a:ext cx="0" cy="2784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stethoscope piece"/>
              <p:cNvSpPr>
                <a:spLocks noEditPoints="1"/>
              </p:cNvSpPr>
              <p:nvPr/>
            </p:nvSpPr>
            <p:spPr bwMode="auto">
              <a:xfrm>
                <a:off x="-858942" y="1101271"/>
                <a:ext cx="571829" cy="900195"/>
              </a:xfrm>
              <a:custGeom>
                <a:avLst/>
                <a:gdLst>
                  <a:gd name="T0" fmla="*/ 210 w 210"/>
                  <a:gd name="T1" fmla="*/ 31 h 330"/>
                  <a:gd name="T2" fmla="*/ 207 w 210"/>
                  <a:gd name="T3" fmla="*/ 22 h 330"/>
                  <a:gd name="T4" fmla="*/ 174 w 210"/>
                  <a:gd name="T5" fmla="*/ 6 h 330"/>
                  <a:gd name="T6" fmla="*/ 163 w 210"/>
                  <a:gd name="T7" fmla="*/ 0 h 330"/>
                  <a:gd name="T8" fmla="*/ 150 w 210"/>
                  <a:gd name="T9" fmla="*/ 12 h 330"/>
                  <a:gd name="T10" fmla="*/ 163 w 210"/>
                  <a:gd name="T11" fmla="*/ 25 h 330"/>
                  <a:gd name="T12" fmla="*/ 172 w 210"/>
                  <a:gd name="T13" fmla="*/ 22 h 330"/>
                  <a:gd name="T14" fmla="*/ 194 w 210"/>
                  <a:gd name="T15" fmla="*/ 32 h 330"/>
                  <a:gd name="T16" fmla="*/ 105 w 210"/>
                  <a:gd name="T17" fmla="*/ 182 h 330"/>
                  <a:gd name="T18" fmla="*/ 17 w 210"/>
                  <a:gd name="T19" fmla="*/ 32 h 330"/>
                  <a:gd name="T20" fmla="*/ 38 w 210"/>
                  <a:gd name="T21" fmla="*/ 22 h 330"/>
                  <a:gd name="T22" fmla="*/ 47 w 210"/>
                  <a:gd name="T23" fmla="*/ 25 h 330"/>
                  <a:gd name="T24" fmla="*/ 60 w 210"/>
                  <a:gd name="T25" fmla="*/ 12 h 330"/>
                  <a:gd name="T26" fmla="*/ 47 w 210"/>
                  <a:gd name="T27" fmla="*/ 0 h 330"/>
                  <a:gd name="T28" fmla="*/ 36 w 210"/>
                  <a:gd name="T29" fmla="*/ 6 h 330"/>
                  <a:gd name="T30" fmla="*/ 4 w 210"/>
                  <a:gd name="T31" fmla="*/ 22 h 330"/>
                  <a:gd name="T32" fmla="*/ 0 w 210"/>
                  <a:gd name="T33" fmla="*/ 31 h 330"/>
                  <a:gd name="T34" fmla="*/ 97 w 210"/>
                  <a:gd name="T35" fmla="*/ 197 h 330"/>
                  <a:gd name="T36" fmla="*/ 97 w 210"/>
                  <a:gd name="T37" fmla="*/ 292 h 330"/>
                  <a:gd name="T38" fmla="*/ 97 w 210"/>
                  <a:gd name="T39" fmla="*/ 292 h 330"/>
                  <a:gd name="T40" fmla="*/ 138 w 210"/>
                  <a:gd name="T41" fmla="*/ 330 h 330"/>
                  <a:gd name="T42" fmla="*/ 179 w 210"/>
                  <a:gd name="T43" fmla="*/ 289 h 330"/>
                  <a:gd name="T44" fmla="*/ 138 w 210"/>
                  <a:gd name="T45" fmla="*/ 249 h 330"/>
                  <a:gd name="T46" fmla="*/ 113 w 210"/>
                  <a:gd name="T47" fmla="*/ 257 h 330"/>
                  <a:gd name="T48" fmla="*/ 113 w 210"/>
                  <a:gd name="T49" fmla="*/ 197 h 330"/>
                  <a:gd name="T50" fmla="*/ 210 w 210"/>
                  <a:gd name="T51" fmla="*/ 31 h 330"/>
                  <a:gd name="T52" fmla="*/ 138 w 210"/>
                  <a:gd name="T53" fmla="*/ 265 h 330"/>
                  <a:gd name="T54" fmla="*/ 163 w 210"/>
                  <a:gd name="T55" fmla="*/ 289 h 330"/>
                  <a:gd name="T56" fmla="*/ 138 w 210"/>
                  <a:gd name="T57" fmla="*/ 314 h 330"/>
                  <a:gd name="T58" fmla="*/ 113 w 210"/>
                  <a:gd name="T59" fmla="*/ 289 h 330"/>
                  <a:gd name="T60" fmla="*/ 138 w 210"/>
                  <a:gd name="T61" fmla="*/ 2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0" h="330">
                    <a:moveTo>
                      <a:pt x="210" y="31"/>
                    </a:moveTo>
                    <a:cubicBezTo>
                      <a:pt x="210" y="29"/>
                      <a:pt x="210" y="26"/>
                      <a:pt x="207" y="22"/>
                    </a:cubicBezTo>
                    <a:cubicBezTo>
                      <a:pt x="201" y="15"/>
                      <a:pt x="183" y="8"/>
                      <a:pt x="174" y="6"/>
                    </a:cubicBezTo>
                    <a:cubicBezTo>
                      <a:pt x="172" y="2"/>
                      <a:pt x="168" y="0"/>
                      <a:pt x="163" y="0"/>
                    </a:cubicBezTo>
                    <a:cubicBezTo>
                      <a:pt x="156" y="0"/>
                      <a:pt x="150" y="5"/>
                      <a:pt x="150" y="12"/>
                    </a:cubicBezTo>
                    <a:cubicBezTo>
                      <a:pt x="150" y="20"/>
                      <a:pt x="156" y="25"/>
                      <a:pt x="163" y="25"/>
                    </a:cubicBezTo>
                    <a:cubicBezTo>
                      <a:pt x="167" y="25"/>
                      <a:pt x="170" y="24"/>
                      <a:pt x="172" y="22"/>
                    </a:cubicBezTo>
                    <a:cubicBezTo>
                      <a:pt x="177" y="23"/>
                      <a:pt x="190" y="28"/>
                      <a:pt x="194" y="32"/>
                    </a:cubicBezTo>
                    <a:cubicBezTo>
                      <a:pt x="186" y="93"/>
                      <a:pt x="145" y="182"/>
                      <a:pt x="105" y="182"/>
                    </a:cubicBezTo>
                    <a:cubicBezTo>
                      <a:pt x="65" y="182"/>
                      <a:pt x="25" y="93"/>
                      <a:pt x="17" y="32"/>
                    </a:cubicBezTo>
                    <a:cubicBezTo>
                      <a:pt x="21" y="28"/>
                      <a:pt x="33" y="23"/>
                      <a:pt x="38" y="22"/>
                    </a:cubicBezTo>
                    <a:cubicBezTo>
                      <a:pt x="40" y="24"/>
                      <a:pt x="43" y="25"/>
                      <a:pt x="47" y="25"/>
                    </a:cubicBezTo>
                    <a:cubicBezTo>
                      <a:pt x="54" y="25"/>
                      <a:pt x="60" y="20"/>
                      <a:pt x="60" y="12"/>
                    </a:cubicBezTo>
                    <a:cubicBezTo>
                      <a:pt x="60" y="5"/>
                      <a:pt x="54" y="0"/>
                      <a:pt x="47" y="0"/>
                    </a:cubicBezTo>
                    <a:cubicBezTo>
                      <a:pt x="42" y="0"/>
                      <a:pt x="38" y="2"/>
                      <a:pt x="36" y="6"/>
                    </a:cubicBezTo>
                    <a:cubicBezTo>
                      <a:pt x="27" y="8"/>
                      <a:pt x="9" y="15"/>
                      <a:pt x="4" y="22"/>
                    </a:cubicBezTo>
                    <a:cubicBezTo>
                      <a:pt x="0" y="26"/>
                      <a:pt x="0" y="29"/>
                      <a:pt x="0" y="31"/>
                    </a:cubicBezTo>
                    <a:cubicBezTo>
                      <a:pt x="7" y="88"/>
                      <a:pt x="45" y="188"/>
                      <a:pt x="97" y="197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9" y="313"/>
                      <a:pt x="116" y="330"/>
                      <a:pt x="138" y="330"/>
                    </a:cubicBezTo>
                    <a:cubicBezTo>
                      <a:pt x="160" y="330"/>
                      <a:pt x="179" y="312"/>
                      <a:pt x="179" y="289"/>
                    </a:cubicBezTo>
                    <a:cubicBezTo>
                      <a:pt x="179" y="267"/>
                      <a:pt x="160" y="249"/>
                      <a:pt x="138" y="249"/>
                    </a:cubicBezTo>
                    <a:cubicBezTo>
                      <a:pt x="129" y="249"/>
                      <a:pt x="120" y="252"/>
                      <a:pt x="113" y="25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65" y="188"/>
                      <a:pt x="203" y="88"/>
                      <a:pt x="210" y="31"/>
                    </a:cubicBezTo>
                    <a:close/>
                    <a:moveTo>
                      <a:pt x="138" y="265"/>
                    </a:moveTo>
                    <a:cubicBezTo>
                      <a:pt x="152" y="265"/>
                      <a:pt x="163" y="276"/>
                      <a:pt x="163" y="289"/>
                    </a:cubicBezTo>
                    <a:cubicBezTo>
                      <a:pt x="163" y="303"/>
                      <a:pt x="152" y="314"/>
                      <a:pt x="138" y="314"/>
                    </a:cubicBezTo>
                    <a:cubicBezTo>
                      <a:pt x="124" y="314"/>
                      <a:pt x="113" y="303"/>
                      <a:pt x="113" y="289"/>
                    </a:cubicBezTo>
                    <a:cubicBezTo>
                      <a:pt x="113" y="276"/>
                      <a:pt x="124" y="265"/>
                      <a:pt x="138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stethoscope piece"/>
              <p:cNvSpPr>
                <a:spLocks/>
              </p:cNvSpPr>
              <p:nvPr/>
            </p:nvSpPr>
            <p:spPr bwMode="auto">
              <a:xfrm>
                <a:off x="-782781" y="1821676"/>
                <a:ext cx="245962" cy="136091"/>
              </a:xfrm>
              <a:custGeom>
                <a:avLst/>
                <a:gdLst>
                  <a:gd name="T0" fmla="*/ 0 w 197"/>
                  <a:gd name="T1" fmla="*/ 109 h 109"/>
                  <a:gd name="T2" fmla="*/ 197 w 197"/>
                  <a:gd name="T3" fmla="*/ 0 h 109"/>
                  <a:gd name="T4" fmla="*/ 0 w 197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09">
                    <a:moveTo>
                      <a:pt x="0" y="109"/>
                    </a:moveTo>
                    <a:lnTo>
                      <a:pt x="197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stethoscope piece"/>
              <p:cNvSpPr>
                <a:spLocks noChangeShapeType="1"/>
              </p:cNvSpPr>
              <p:nvPr/>
            </p:nvSpPr>
            <p:spPr bwMode="auto">
              <a:xfrm flipV="1">
                <a:off x="-782781" y="1821676"/>
                <a:ext cx="245962" cy="13609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stethoscope piece"/>
              <p:cNvSpPr>
                <a:spLocks/>
              </p:cNvSpPr>
              <p:nvPr/>
            </p:nvSpPr>
            <p:spPr bwMode="auto">
              <a:xfrm>
                <a:off x="-875173" y="1802948"/>
                <a:ext cx="348342" cy="242216"/>
              </a:xfrm>
              <a:custGeom>
                <a:avLst/>
                <a:gdLst>
                  <a:gd name="T0" fmla="*/ 128 w 128"/>
                  <a:gd name="T1" fmla="*/ 14 h 89"/>
                  <a:gd name="T2" fmla="*/ 120 w 128"/>
                  <a:gd name="T3" fmla="*/ 0 h 89"/>
                  <a:gd name="T4" fmla="*/ 57 w 128"/>
                  <a:gd name="T5" fmla="*/ 35 h 89"/>
                  <a:gd name="T6" fmla="*/ 32 w 128"/>
                  <a:gd name="T7" fmla="*/ 24 h 89"/>
                  <a:gd name="T8" fmla="*/ 0 w 128"/>
                  <a:gd name="T9" fmla="*/ 57 h 89"/>
                  <a:gd name="T10" fmla="*/ 32 w 128"/>
                  <a:gd name="T11" fmla="*/ 89 h 89"/>
                  <a:gd name="T12" fmla="*/ 65 w 128"/>
                  <a:gd name="T13" fmla="*/ 57 h 89"/>
                  <a:gd name="T14" fmla="*/ 64 w 128"/>
                  <a:gd name="T15" fmla="*/ 49 h 89"/>
                  <a:gd name="T16" fmla="*/ 128 w 128"/>
                  <a:gd name="T17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89">
                    <a:moveTo>
                      <a:pt x="128" y="14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1" y="28"/>
                      <a:pt x="42" y="24"/>
                      <a:pt x="32" y="24"/>
                    </a:cubicBezTo>
                    <a:cubicBezTo>
                      <a:pt x="14" y="24"/>
                      <a:pt x="0" y="39"/>
                      <a:pt x="0" y="57"/>
                    </a:cubicBezTo>
                    <a:cubicBezTo>
                      <a:pt x="0" y="75"/>
                      <a:pt x="14" y="89"/>
                      <a:pt x="32" y="89"/>
                    </a:cubicBezTo>
                    <a:cubicBezTo>
                      <a:pt x="50" y="89"/>
                      <a:pt x="65" y="75"/>
                      <a:pt x="65" y="57"/>
                    </a:cubicBezTo>
                    <a:cubicBezTo>
                      <a:pt x="65" y="54"/>
                      <a:pt x="65" y="52"/>
                      <a:pt x="64" y="49"/>
                    </a:cubicBez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stethoscope piece"/>
              <p:cNvSpPr>
                <a:spLocks noEditPoints="1"/>
              </p:cNvSpPr>
              <p:nvPr/>
            </p:nvSpPr>
            <p:spPr bwMode="auto">
              <a:xfrm>
                <a:off x="-851451" y="1892843"/>
                <a:ext cx="128600" cy="127351"/>
              </a:xfrm>
              <a:custGeom>
                <a:avLst/>
                <a:gdLst>
                  <a:gd name="T0" fmla="*/ 23 w 47"/>
                  <a:gd name="T1" fmla="*/ 47 h 47"/>
                  <a:gd name="T2" fmla="*/ 0 w 47"/>
                  <a:gd name="T3" fmla="*/ 24 h 47"/>
                  <a:gd name="T4" fmla="*/ 23 w 47"/>
                  <a:gd name="T5" fmla="*/ 0 h 47"/>
                  <a:gd name="T6" fmla="*/ 47 w 47"/>
                  <a:gd name="T7" fmla="*/ 24 h 47"/>
                  <a:gd name="T8" fmla="*/ 23 w 47"/>
                  <a:gd name="T9" fmla="*/ 47 h 47"/>
                  <a:gd name="T10" fmla="*/ 23 w 47"/>
                  <a:gd name="T11" fmla="*/ 8 h 47"/>
                  <a:gd name="T12" fmla="*/ 8 w 47"/>
                  <a:gd name="T13" fmla="*/ 24 h 47"/>
                  <a:gd name="T14" fmla="*/ 23 w 47"/>
                  <a:gd name="T15" fmla="*/ 39 h 47"/>
                  <a:gd name="T16" fmla="*/ 39 w 47"/>
                  <a:gd name="T17" fmla="*/ 24 h 47"/>
                  <a:gd name="T18" fmla="*/ 23 w 47"/>
                  <a:gd name="T1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ubicBezTo>
                      <a:pt x="47" y="37"/>
                      <a:pt x="36" y="47"/>
                      <a:pt x="23" y="47"/>
                    </a:cubicBezTo>
                    <a:close/>
                    <a:moveTo>
                      <a:pt x="23" y="8"/>
                    </a:moveTo>
                    <a:cubicBezTo>
                      <a:pt x="15" y="8"/>
                      <a:pt x="8" y="15"/>
                      <a:pt x="8" y="24"/>
                    </a:cubicBezTo>
                    <a:cubicBezTo>
                      <a:pt x="8" y="32"/>
                      <a:pt x="15" y="39"/>
                      <a:pt x="23" y="39"/>
                    </a:cubicBezTo>
                    <a:cubicBezTo>
                      <a:pt x="32" y="39"/>
                      <a:pt x="39" y="32"/>
                      <a:pt x="39" y="24"/>
                    </a:cubicBezTo>
                    <a:cubicBezTo>
                      <a:pt x="39" y="15"/>
                      <a:pt x="32" y="8"/>
                      <a:pt x="23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59608" y="4815315"/>
            <a:ext cx="720000" cy="720000"/>
            <a:chOff x="370591" y="4910356"/>
            <a:chExt cx="720000" cy="720000"/>
          </a:xfrm>
        </p:grpSpPr>
        <p:sp>
          <p:nvSpPr>
            <p:cNvPr id="66" name="circle"/>
            <p:cNvSpPr>
              <a:spLocks noChangeArrowheads="1"/>
            </p:cNvSpPr>
            <p:nvPr/>
          </p:nvSpPr>
          <p:spPr bwMode="auto">
            <a:xfrm>
              <a:off x="370591" y="4910356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monitor"/>
            <p:cNvGrpSpPr/>
            <p:nvPr/>
          </p:nvGrpSpPr>
          <p:grpSpPr>
            <a:xfrm>
              <a:off x="503242" y="5093269"/>
              <a:ext cx="431369" cy="354174"/>
              <a:chOff x="2195513" y="3808413"/>
              <a:chExt cx="1036638" cy="846138"/>
            </a:xfrm>
          </p:grpSpPr>
          <p:sp>
            <p:nvSpPr>
              <p:cNvPr id="41" name="mointor piece"/>
              <p:cNvSpPr>
                <a:spLocks/>
              </p:cNvSpPr>
              <p:nvPr/>
            </p:nvSpPr>
            <p:spPr bwMode="auto">
              <a:xfrm>
                <a:off x="2195513" y="3808413"/>
                <a:ext cx="1036638" cy="846138"/>
              </a:xfrm>
              <a:custGeom>
                <a:avLst/>
                <a:gdLst>
                  <a:gd name="T0" fmla="*/ 270 w 299"/>
                  <a:gd name="T1" fmla="*/ 0 h 244"/>
                  <a:gd name="T2" fmla="*/ 30 w 299"/>
                  <a:gd name="T3" fmla="*/ 0 h 244"/>
                  <a:gd name="T4" fmla="*/ 0 w 299"/>
                  <a:gd name="T5" fmla="*/ 33 h 244"/>
                  <a:gd name="T6" fmla="*/ 0 w 299"/>
                  <a:gd name="T7" fmla="*/ 176 h 244"/>
                  <a:gd name="T8" fmla="*/ 30 w 299"/>
                  <a:gd name="T9" fmla="*/ 206 h 244"/>
                  <a:gd name="T10" fmla="*/ 72 w 299"/>
                  <a:gd name="T11" fmla="*/ 206 h 244"/>
                  <a:gd name="T12" fmla="*/ 72 w 299"/>
                  <a:gd name="T13" fmla="*/ 210 h 244"/>
                  <a:gd name="T14" fmla="*/ 72 w 299"/>
                  <a:gd name="T15" fmla="*/ 222 h 244"/>
                  <a:gd name="T16" fmla="*/ 88 w 299"/>
                  <a:gd name="T17" fmla="*/ 244 h 244"/>
                  <a:gd name="T18" fmla="*/ 208 w 299"/>
                  <a:gd name="T19" fmla="*/ 244 h 244"/>
                  <a:gd name="T20" fmla="*/ 228 w 299"/>
                  <a:gd name="T21" fmla="*/ 222 h 244"/>
                  <a:gd name="T22" fmla="*/ 228 w 299"/>
                  <a:gd name="T23" fmla="*/ 210 h 244"/>
                  <a:gd name="T24" fmla="*/ 227 w 299"/>
                  <a:gd name="T25" fmla="*/ 206 h 244"/>
                  <a:gd name="T26" fmla="*/ 270 w 299"/>
                  <a:gd name="T27" fmla="*/ 206 h 244"/>
                  <a:gd name="T28" fmla="*/ 299 w 299"/>
                  <a:gd name="T29" fmla="*/ 176 h 244"/>
                  <a:gd name="T30" fmla="*/ 299 w 299"/>
                  <a:gd name="T31" fmla="*/ 33 h 244"/>
                  <a:gd name="T32" fmla="*/ 270 w 299"/>
                  <a:gd name="T3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9" h="244">
                    <a:moveTo>
                      <a:pt x="27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5"/>
                      <a:pt x="15" y="206"/>
                      <a:pt x="30" y="206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2" y="207"/>
                      <a:pt x="72" y="209"/>
                      <a:pt x="72" y="210"/>
                    </a:cubicBezTo>
                    <a:cubicBezTo>
                      <a:pt x="72" y="222"/>
                      <a:pt x="72" y="222"/>
                      <a:pt x="72" y="222"/>
                    </a:cubicBezTo>
                    <a:cubicBezTo>
                      <a:pt x="72" y="236"/>
                      <a:pt x="80" y="244"/>
                      <a:pt x="88" y="244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20" y="244"/>
                      <a:pt x="228" y="235"/>
                      <a:pt x="228" y="222"/>
                    </a:cubicBezTo>
                    <a:cubicBezTo>
                      <a:pt x="228" y="210"/>
                      <a:pt x="228" y="210"/>
                      <a:pt x="228" y="210"/>
                    </a:cubicBezTo>
                    <a:cubicBezTo>
                      <a:pt x="228" y="209"/>
                      <a:pt x="227" y="207"/>
                      <a:pt x="227" y="206"/>
                    </a:cubicBezTo>
                    <a:cubicBezTo>
                      <a:pt x="270" y="206"/>
                      <a:pt x="270" y="206"/>
                      <a:pt x="270" y="206"/>
                    </a:cubicBezTo>
                    <a:cubicBezTo>
                      <a:pt x="288" y="206"/>
                      <a:pt x="299" y="195"/>
                      <a:pt x="299" y="176"/>
                    </a:cubicBezTo>
                    <a:cubicBezTo>
                      <a:pt x="299" y="33"/>
                      <a:pt x="299" y="33"/>
                      <a:pt x="299" y="33"/>
                    </a:cubicBezTo>
                    <a:cubicBezTo>
                      <a:pt x="299" y="13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mointor piece"/>
              <p:cNvSpPr>
                <a:spLocks/>
              </p:cNvSpPr>
              <p:nvPr/>
            </p:nvSpPr>
            <p:spPr bwMode="auto">
              <a:xfrm>
                <a:off x="2298700" y="3910013"/>
                <a:ext cx="831850" cy="509588"/>
              </a:xfrm>
              <a:custGeom>
                <a:avLst/>
                <a:gdLst>
                  <a:gd name="T0" fmla="*/ 13 w 240"/>
                  <a:gd name="T1" fmla="*/ 147 h 147"/>
                  <a:gd name="T2" fmla="*/ 0 w 240"/>
                  <a:gd name="T3" fmla="*/ 134 h 147"/>
                  <a:gd name="T4" fmla="*/ 0 w 240"/>
                  <a:gd name="T5" fmla="*/ 17 h 147"/>
                  <a:gd name="T6" fmla="*/ 13 w 240"/>
                  <a:gd name="T7" fmla="*/ 0 h 147"/>
                  <a:gd name="T8" fmla="*/ 226 w 240"/>
                  <a:gd name="T9" fmla="*/ 0 h 147"/>
                  <a:gd name="T10" fmla="*/ 240 w 240"/>
                  <a:gd name="T11" fmla="*/ 17 h 147"/>
                  <a:gd name="T12" fmla="*/ 240 w 240"/>
                  <a:gd name="T13" fmla="*/ 134 h 147"/>
                  <a:gd name="T14" fmla="*/ 226 w 240"/>
                  <a:gd name="T15" fmla="*/ 147 h 147"/>
                  <a:gd name="T16" fmla="*/ 13 w 240"/>
                  <a:gd name="T17" fmla="*/ 147 h 147"/>
                  <a:gd name="T18" fmla="*/ 13 w 240"/>
                  <a:gd name="T1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147">
                    <a:moveTo>
                      <a:pt x="13" y="147"/>
                    </a:moveTo>
                    <a:cubicBezTo>
                      <a:pt x="6" y="147"/>
                      <a:pt x="0" y="141"/>
                      <a:pt x="0" y="13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6" y="0"/>
                      <a:pt x="240" y="7"/>
                      <a:pt x="240" y="17"/>
                    </a:cubicBezTo>
                    <a:cubicBezTo>
                      <a:pt x="240" y="134"/>
                      <a:pt x="240" y="134"/>
                      <a:pt x="240" y="134"/>
                    </a:cubicBezTo>
                    <a:cubicBezTo>
                      <a:pt x="240" y="141"/>
                      <a:pt x="236" y="147"/>
                      <a:pt x="226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7"/>
                      <a:pt x="13" y="147"/>
                      <a:pt x="1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mointor piece"/>
              <p:cNvSpPr>
                <a:spLocks noEditPoints="1"/>
              </p:cNvSpPr>
              <p:nvPr/>
            </p:nvSpPr>
            <p:spPr bwMode="auto">
              <a:xfrm>
                <a:off x="2286000" y="3895725"/>
                <a:ext cx="858838" cy="536575"/>
              </a:xfrm>
              <a:custGeom>
                <a:avLst/>
                <a:gdLst>
                  <a:gd name="T0" fmla="*/ 230 w 248"/>
                  <a:gd name="T1" fmla="*/ 155 h 155"/>
                  <a:gd name="T2" fmla="*/ 17 w 248"/>
                  <a:gd name="T3" fmla="*/ 155 h 155"/>
                  <a:gd name="T4" fmla="*/ 0 w 248"/>
                  <a:gd name="T5" fmla="*/ 138 h 155"/>
                  <a:gd name="T6" fmla="*/ 0 w 248"/>
                  <a:gd name="T7" fmla="*/ 21 h 155"/>
                  <a:gd name="T8" fmla="*/ 17 w 248"/>
                  <a:gd name="T9" fmla="*/ 0 h 155"/>
                  <a:gd name="T10" fmla="*/ 230 w 248"/>
                  <a:gd name="T11" fmla="*/ 0 h 155"/>
                  <a:gd name="T12" fmla="*/ 248 w 248"/>
                  <a:gd name="T13" fmla="*/ 21 h 155"/>
                  <a:gd name="T14" fmla="*/ 248 w 248"/>
                  <a:gd name="T15" fmla="*/ 138 h 155"/>
                  <a:gd name="T16" fmla="*/ 230 w 248"/>
                  <a:gd name="T17" fmla="*/ 155 h 155"/>
                  <a:gd name="T18" fmla="*/ 17 w 248"/>
                  <a:gd name="T19" fmla="*/ 8 h 155"/>
                  <a:gd name="T20" fmla="*/ 8 w 248"/>
                  <a:gd name="T21" fmla="*/ 21 h 155"/>
                  <a:gd name="T22" fmla="*/ 8 w 248"/>
                  <a:gd name="T23" fmla="*/ 138 h 155"/>
                  <a:gd name="T24" fmla="*/ 17 w 248"/>
                  <a:gd name="T25" fmla="*/ 147 h 155"/>
                  <a:gd name="T26" fmla="*/ 230 w 248"/>
                  <a:gd name="T27" fmla="*/ 147 h 155"/>
                  <a:gd name="T28" fmla="*/ 240 w 248"/>
                  <a:gd name="T29" fmla="*/ 138 h 155"/>
                  <a:gd name="T30" fmla="*/ 240 w 248"/>
                  <a:gd name="T31" fmla="*/ 21 h 155"/>
                  <a:gd name="T32" fmla="*/ 230 w 248"/>
                  <a:gd name="T33" fmla="*/ 8 h 155"/>
                  <a:gd name="T34" fmla="*/ 17 w 248"/>
                  <a:gd name="T35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8" h="155">
                    <a:moveTo>
                      <a:pt x="230" y="155"/>
                    </a:moveTo>
                    <a:cubicBezTo>
                      <a:pt x="17" y="155"/>
                      <a:pt x="17" y="155"/>
                      <a:pt x="17" y="155"/>
                    </a:cubicBezTo>
                    <a:cubicBezTo>
                      <a:pt x="8" y="155"/>
                      <a:pt x="0" y="147"/>
                      <a:pt x="0" y="13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9" y="0"/>
                      <a:pt x="1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48" y="4"/>
                      <a:pt x="248" y="21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46"/>
                      <a:pt x="243" y="155"/>
                      <a:pt x="230" y="155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8" y="14"/>
                      <a:pt x="8" y="21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42"/>
                      <a:pt x="13" y="147"/>
                      <a:pt x="17" y="147"/>
                    </a:cubicBezTo>
                    <a:cubicBezTo>
                      <a:pt x="230" y="147"/>
                      <a:pt x="230" y="147"/>
                      <a:pt x="230" y="147"/>
                    </a:cubicBezTo>
                    <a:cubicBezTo>
                      <a:pt x="237" y="147"/>
                      <a:pt x="240" y="144"/>
                      <a:pt x="240" y="138"/>
                    </a:cubicBezTo>
                    <a:cubicBezTo>
                      <a:pt x="240" y="21"/>
                      <a:pt x="240" y="21"/>
                      <a:pt x="240" y="21"/>
                    </a:cubicBezTo>
                    <a:cubicBezTo>
                      <a:pt x="240" y="11"/>
                      <a:pt x="236" y="8"/>
                      <a:pt x="23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mointor piece"/>
              <p:cNvSpPr>
                <a:spLocks/>
              </p:cNvSpPr>
              <p:nvPr/>
            </p:nvSpPr>
            <p:spPr bwMode="auto">
              <a:xfrm>
                <a:off x="2286000" y="3992563"/>
                <a:ext cx="858838" cy="354013"/>
              </a:xfrm>
              <a:custGeom>
                <a:avLst/>
                <a:gdLst>
                  <a:gd name="T0" fmla="*/ 139 w 248"/>
                  <a:gd name="T1" fmla="*/ 102 h 102"/>
                  <a:gd name="T2" fmla="*/ 135 w 248"/>
                  <a:gd name="T3" fmla="*/ 99 h 102"/>
                  <a:gd name="T4" fmla="*/ 108 w 248"/>
                  <a:gd name="T5" fmla="*/ 15 h 102"/>
                  <a:gd name="T6" fmla="*/ 89 w 248"/>
                  <a:gd name="T7" fmla="*/ 54 h 102"/>
                  <a:gd name="T8" fmla="*/ 85 w 248"/>
                  <a:gd name="T9" fmla="*/ 56 h 102"/>
                  <a:gd name="T10" fmla="*/ 4 w 248"/>
                  <a:gd name="T11" fmla="*/ 56 h 102"/>
                  <a:gd name="T12" fmla="*/ 0 w 248"/>
                  <a:gd name="T13" fmla="*/ 52 h 102"/>
                  <a:gd name="T14" fmla="*/ 4 w 248"/>
                  <a:gd name="T15" fmla="*/ 48 h 102"/>
                  <a:gd name="T16" fmla="*/ 83 w 248"/>
                  <a:gd name="T17" fmla="*/ 48 h 102"/>
                  <a:gd name="T18" fmla="*/ 105 w 248"/>
                  <a:gd name="T19" fmla="*/ 2 h 102"/>
                  <a:gd name="T20" fmla="*/ 109 w 248"/>
                  <a:gd name="T21" fmla="*/ 0 h 102"/>
                  <a:gd name="T22" fmla="*/ 113 w 248"/>
                  <a:gd name="T23" fmla="*/ 3 h 102"/>
                  <a:gd name="T24" fmla="*/ 139 w 248"/>
                  <a:gd name="T25" fmla="*/ 85 h 102"/>
                  <a:gd name="T26" fmla="*/ 150 w 248"/>
                  <a:gd name="T27" fmla="*/ 50 h 102"/>
                  <a:gd name="T28" fmla="*/ 154 w 248"/>
                  <a:gd name="T29" fmla="*/ 47 h 102"/>
                  <a:gd name="T30" fmla="*/ 244 w 248"/>
                  <a:gd name="T31" fmla="*/ 47 h 102"/>
                  <a:gd name="T32" fmla="*/ 248 w 248"/>
                  <a:gd name="T33" fmla="*/ 51 h 102"/>
                  <a:gd name="T34" fmla="*/ 244 w 248"/>
                  <a:gd name="T35" fmla="*/ 55 h 102"/>
                  <a:gd name="T36" fmla="*/ 157 w 248"/>
                  <a:gd name="T37" fmla="*/ 55 h 102"/>
                  <a:gd name="T38" fmla="*/ 143 w 248"/>
                  <a:gd name="T39" fmla="*/ 99 h 102"/>
                  <a:gd name="T40" fmla="*/ 139 w 248"/>
                  <a:gd name="T41" fmla="*/ 102 h 102"/>
                  <a:gd name="T42" fmla="*/ 139 w 248"/>
                  <a:gd name="T4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8" h="102">
                    <a:moveTo>
                      <a:pt x="139" y="102"/>
                    </a:moveTo>
                    <a:cubicBezTo>
                      <a:pt x="137" y="102"/>
                      <a:pt x="136" y="101"/>
                      <a:pt x="135" y="99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8" y="55"/>
                      <a:pt x="87" y="56"/>
                      <a:pt x="85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0" y="54"/>
                      <a:pt x="0" y="52"/>
                    </a:cubicBezTo>
                    <a:cubicBezTo>
                      <a:pt x="0" y="50"/>
                      <a:pt x="2" y="48"/>
                      <a:pt x="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1"/>
                      <a:pt x="108" y="0"/>
                      <a:pt x="109" y="0"/>
                    </a:cubicBezTo>
                    <a:cubicBezTo>
                      <a:pt x="111" y="0"/>
                      <a:pt x="112" y="1"/>
                      <a:pt x="113" y="3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51" y="48"/>
                      <a:pt x="152" y="47"/>
                      <a:pt x="154" y="47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46" y="47"/>
                      <a:pt x="248" y="49"/>
                      <a:pt x="248" y="51"/>
                    </a:cubicBezTo>
                    <a:cubicBezTo>
                      <a:pt x="248" y="53"/>
                      <a:pt x="246" y="55"/>
                      <a:pt x="244" y="55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101"/>
                      <a:pt x="141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59608" y="3884708"/>
            <a:ext cx="720000" cy="720000"/>
            <a:chOff x="384335" y="4082575"/>
            <a:chExt cx="720000" cy="720000"/>
          </a:xfrm>
        </p:grpSpPr>
        <p:sp>
          <p:nvSpPr>
            <p:cNvPr id="67" name="circle"/>
            <p:cNvSpPr>
              <a:spLocks noChangeArrowheads="1"/>
            </p:cNvSpPr>
            <p:nvPr/>
          </p:nvSpPr>
          <p:spPr bwMode="auto">
            <a:xfrm>
              <a:off x="384335" y="4082575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syringe"/>
            <p:cNvGrpSpPr/>
            <p:nvPr/>
          </p:nvGrpSpPr>
          <p:grpSpPr>
            <a:xfrm>
              <a:off x="651745" y="4198384"/>
              <a:ext cx="156185" cy="488381"/>
              <a:chOff x="773113" y="142875"/>
              <a:chExt cx="392113" cy="1289050"/>
            </a:xfrm>
          </p:grpSpPr>
          <p:sp>
            <p:nvSpPr>
              <p:cNvPr id="48" name="syringe piece"/>
              <p:cNvSpPr>
                <a:spLocks/>
              </p:cNvSpPr>
              <p:nvPr/>
            </p:nvSpPr>
            <p:spPr bwMode="auto">
              <a:xfrm>
                <a:off x="773113" y="142875"/>
                <a:ext cx="392113" cy="1289050"/>
              </a:xfrm>
              <a:custGeom>
                <a:avLst/>
                <a:gdLst>
                  <a:gd name="T0" fmla="*/ 109 w 113"/>
                  <a:gd name="T1" fmla="*/ 19 h 372"/>
                  <a:gd name="T2" fmla="*/ 113 w 113"/>
                  <a:gd name="T3" fmla="*/ 15 h 372"/>
                  <a:gd name="T4" fmla="*/ 113 w 113"/>
                  <a:gd name="T5" fmla="*/ 4 h 372"/>
                  <a:gd name="T6" fmla="*/ 109 w 113"/>
                  <a:gd name="T7" fmla="*/ 0 h 372"/>
                  <a:gd name="T8" fmla="*/ 4 w 113"/>
                  <a:gd name="T9" fmla="*/ 0 h 372"/>
                  <a:gd name="T10" fmla="*/ 0 w 113"/>
                  <a:gd name="T11" fmla="*/ 4 h 372"/>
                  <a:gd name="T12" fmla="*/ 0 w 113"/>
                  <a:gd name="T13" fmla="*/ 15 h 372"/>
                  <a:gd name="T14" fmla="*/ 4 w 113"/>
                  <a:gd name="T15" fmla="*/ 19 h 372"/>
                  <a:gd name="T16" fmla="*/ 25 w 113"/>
                  <a:gd name="T17" fmla="*/ 19 h 372"/>
                  <a:gd name="T18" fmla="*/ 25 w 113"/>
                  <a:gd name="T19" fmla="*/ 55 h 372"/>
                  <a:gd name="T20" fmla="*/ 4 w 113"/>
                  <a:gd name="T21" fmla="*/ 55 h 372"/>
                  <a:gd name="T22" fmla="*/ 0 w 113"/>
                  <a:gd name="T23" fmla="*/ 59 h 372"/>
                  <a:gd name="T24" fmla="*/ 0 w 113"/>
                  <a:gd name="T25" fmla="*/ 294 h 372"/>
                  <a:gd name="T26" fmla="*/ 4 w 113"/>
                  <a:gd name="T27" fmla="*/ 298 h 372"/>
                  <a:gd name="T28" fmla="*/ 31 w 113"/>
                  <a:gd name="T29" fmla="*/ 298 h 372"/>
                  <a:gd name="T30" fmla="*/ 31 w 113"/>
                  <a:gd name="T31" fmla="*/ 311 h 372"/>
                  <a:gd name="T32" fmla="*/ 35 w 113"/>
                  <a:gd name="T33" fmla="*/ 315 h 372"/>
                  <a:gd name="T34" fmla="*/ 52 w 113"/>
                  <a:gd name="T35" fmla="*/ 315 h 372"/>
                  <a:gd name="T36" fmla="*/ 52 w 113"/>
                  <a:gd name="T37" fmla="*/ 368 h 372"/>
                  <a:gd name="T38" fmla="*/ 56 w 113"/>
                  <a:gd name="T39" fmla="*/ 372 h 372"/>
                  <a:gd name="T40" fmla="*/ 60 w 113"/>
                  <a:gd name="T41" fmla="*/ 368 h 372"/>
                  <a:gd name="T42" fmla="*/ 60 w 113"/>
                  <a:gd name="T43" fmla="*/ 315 h 372"/>
                  <a:gd name="T44" fmla="*/ 77 w 113"/>
                  <a:gd name="T45" fmla="*/ 315 h 372"/>
                  <a:gd name="T46" fmla="*/ 81 w 113"/>
                  <a:gd name="T47" fmla="*/ 311 h 372"/>
                  <a:gd name="T48" fmla="*/ 81 w 113"/>
                  <a:gd name="T49" fmla="*/ 298 h 372"/>
                  <a:gd name="T50" fmla="*/ 109 w 113"/>
                  <a:gd name="T51" fmla="*/ 298 h 372"/>
                  <a:gd name="T52" fmla="*/ 113 w 113"/>
                  <a:gd name="T53" fmla="*/ 294 h 372"/>
                  <a:gd name="T54" fmla="*/ 113 w 113"/>
                  <a:gd name="T55" fmla="*/ 59 h 372"/>
                  <a:gd name="T56" fmla="*/ 109 w 113"/>
                  <a:gd name="T57" fmla="*/ 55 h 372"/>
                  <a:gd name="T58" fmla="*/ 88 w 113"/>
                  <a:gd name="T59" fmla="*/ 55 h 372"/>
                  <a:gd name="T60" fmla="*/ 88 w 113"/>
                  <a:gd name="T61" fmla="*/ 19 h 372"/>
                  <a:gd name="T62" fmla="*/ 109 w 113"/>
                  <a:gd name="T63" fmla="*/ 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372">
                    <a:moveTo>
                      <a:pt x="109" y="19"/>
                    </a:moveTo>
                    <a:cubicBezTo>
                      <a:pt x="111" y="19"/>
                      <a:pt x="113" y="17"/>
                      <a:pt x="113" y="1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"/>
                      <a:pt x="111" y="0"/>
                      <a:pt x="10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2" y="55"/>
                      <a:pt x="0" y="57"/>
                      <a:pt x="0" y="59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296"/>
                      <a:pt x="2" y="298"/>
                      <a:pt x="4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31" y="313"/>
                      <a:pt x="33" y="315"/>
                      <a:pt x="35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68"/>
                      <a:pt x="52" y="368"/>
                      <a:pt x="52" y="368"/>
                    </a:cubicBezTo>
                    <a:cubicBezTo>
                      <a:pt x="52" y="371"/>
                      <a:pt x="54" y="372"/>
                      <a:pt x="56" y="372"/>
                    </a:cubicBezTo>
                    <a:cubicBezTo>
                      <a:pt x="59" y="372"/>
                      <a:pt x="60" y="371"/>
                      <a:pt x="60" y="368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77" y="315"/>
                      <a:pt x="77" y="315"/>
                      <a:pt x="77" y="315"/>
                    </a:cubicBezTo>
                    <a:cubicBezTo>
                      <a:pt x="80" y="315"/>
                      <a:pt x="81" y="313"/>
                      <a:pt x="81" y="311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109" y="298"/>
                      <a:pt x="109" y="298"/>
                      <a:pt x="109" y="298"/>
                    </a:cubicBezTo>
                    <a:cubicBezTo>
                      <a:pt x="111" y="298"/>
                      <a:pt x="113" y="296"/>
                      <a:pt x="113" y="294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7"/>
                      <a:pt x="111" y="55"/>
                      <a:pt x="10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19"/>
                      <a:pt x="88" y="19"/>
                      <a:pt x="88" y="19"/>
                    </a:cubicBezTo>
                    <a:lnTo>
                      <a:pt x="10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syringe piece"/>
              <p:cNvSpPr>
                <a:spLocks/>
              </p:cNvSpPr>
              <p:nvPr/>
            </p:nvSpPr>
            <p:spPr bwMode="auto">
              <a:xfrm>
                <a:off x="1027113" y="461963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syringe piece"/>
              <p:cNvSpPr>
                <a:spLocks/>
              </p:cNvSpPr>
              <p:nvPr/>
            </p:nvSpPr>
            <p:spPr bwMode="auto">
              <a:xfrm>
                <a:off x="946150" y="541338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syringe piece"/>
              <p:cNvSpPr>
                <a:spLocks/>
              </p:cNvSpPr>
              <p:nvPr/>
            </p:nvSpPr>
            <p:spPr bwMode="auto">
              <a:xfrm>
                <a:off x="1027113" y="620713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syringe piece"/>
              <p:cNvSpPr>
                <a:spLocks/>
              </p:cNvSpPr>
              <p:nvPr/>
            </p:nvSpPr>
            <p:spPr bwMode="auto">
              <a:xfrm>
                <a:off x="946150" y="700088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syringe piece"/>
              <p:cNvSpPr>
                <a:spLocks/>
              </p:cNvSpPr>
              <p:nvPr/>
            </p:nvSpPr>
            <p:spPr bwMode="auto">
              <a:xfrm>
                <a:off x="1027113" y="781050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syringe piece"/>
              <p:cNvSpPr>
                <a:spLocks/>
              </p:cNvSpPr>
              <p:nvPr/>
            </p:nvSpPr>
            <p:spPr bwMode="auto">
              <a:xfrm>
                <a:off x="946150" y="860425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syringe piece"/>
              <p:cNvSpPr>
                <a:spLocks/>
              </p:cNvSpPr>
              <p:nvPr/>
            </p:nvSpPr>
            <p:spPr bwMode="auto">
              <a:xfrm>
                <a:off x="1027113" y="939800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syringe piece"/>
              <p:cNvSpPr>
                <a:spLocks/>
              </p:cNvSpPr>
              <p:nvPr/>
            </p:nvSpPr>
            <p:spPr bwMode="auto">
              <a:xfrm>
                <a:off x="946150" y="1019175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4" name="Прямоугольник 73"/>
          <p:cNvSpPr/>
          <p:nvPr/>
        </p:nvSpPr>
        <p:spPr>
          <a:xfrm>
            <a:off x="1189515" y="4063709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уходе за больными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189515" y="4928296"/>
            <a:ext cx="636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общении с лицами с признаками острой респираторной вирусной инфекции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189515" y="5792883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рисках инфицирования другими инфекциями, передающимися воздушно-капельным путем.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75" y="2070315"/>
            <a:ext cx="4910393" cy="4786303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359608" y="5745922"/>
            <a:ext cx="720000" cy="720000"/>
            <a:chOff x="3985266" y="5544468"/>
            <a:chExt cx="720000" cy="720000"/>
          </a:xfrm>
        </p:grpSpPr>
        <p:sp>
          <p:nvSpPr>
            <p:cNvPr id="7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8">
            <a:extLst>
              <a:ext uri="{FF2B5EF4-FFF2-40B4-BE49-F238E27FC236}">
                <a16:creationId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3" name="2" descr="14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380" y="-266744"/>
            <a:ext cx="6920876" cy="6614839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1164876" y="1757848"/>
            <a:ext cx="4177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6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ИЗУЧАЕМ!</a:t>
            </a:r>
            <a:endParaRPr lang="en-US" altLang="zh-CN" sz="6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823557" y="991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1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861576" y="1107440"/>
            <a:ext cx="344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Что такое коронавирус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823557" y="1856096"/>
            <a:ext cx="45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2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0" name="9">
            <a:extLst>
              <a:ext uri="{FF2B5EF4-FFF2-40B4-BE49-F238E27FC236}">
                <a16:creationId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861576" y="1866100"/>
            <a:ext cx="434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Клинические проявления инфицированных пациентов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823557" y="2975212"/>
            <a:ext cx="45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3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795857" y="3098322"/>
            <a:ext cx="406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Особенности случая вспышки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5" name="14">
            <a:extLst>
              <a:ext uri="{FF2B5EF4-FFF2-40B4-BE49-F238E27FC236}">
                <a16:creationId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823557" y="37174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4</a:t>
            </a:r>
            <a:endParaRPr lang="ru-RU" altLang="zh-CN" sz="2800" b="1" dirty="0" smtClean="0">
              <a:solidFill>
                <a:srgbClr val="006666"/>
              </a:solidFill>
            </a:endParaRPr>
          </a:p>
        </p:txBody>
      </p:sp>
      <p:sp>
        <p:nvSpPr>
          <p:cNvPr id="16" name="15">
            <a:extLst>
              <a:ext uri="{FF2B5EF4-FFF2-40B4-BE49-F238E27FC236}">
                <a16:creationId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861576" y="3587127"/>
            <a:ext cx="425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Как предотвратить новые </a:t>
            </a:r>
            <a:r>
              <a:rPr lang="ru-RU" altLang="zh-CN" sz="2000" b="1" dirty="0" err="1">
                <a:solidFill>
                  <a:srgbClr val="006666"/>
                </a:solidFill>
              </a:rPr>
              <a:t>коронавирусные</a:t>
            </a:r>
            <a:r>
              <a:rPr lang="ru-RU" altLang="zh-CN" sz="2000" b="1" dirty="0">
                <a:solidFill>
                  <a:srgbClr val="006666"/>
                </a:solidFill>
              </a:rPr>
              <a:t> </a:t>
            </a:r>
            <a:r>
              <a:rPr lang="ru-RU" altLang="zh-CN" sz="2000" b="1" dirty="0" smtClean="0">
                <a:solidFill>
                  <a:srgbClr val="006666"/>
                </a:solidFill>
              </a:rPr>
              <a:t>инфекции</a:t>
            </a:r>
          </a:p>
          <a:p>
            <a:pPr>
              <a:defRPr/>
            </a:pPr>
            <a:endParaRPr lang="zh-CN" altLang="en-US" sz="2000" b="1" dirty="0">
              <a:solidFill>
                <a:srgbClr val="006666"/>
              </a:solidFill>
            </a:endParaRPr>
          </a:p>
        </p:txBody>
      </p:sp>
      <p:pic>
        <p:nvPicPr>
          <p:cNvPr id="18" name="17" descr="15">
            <a:extLst>
              <a:ext uri="{FF2B5EF4-FFF2-40B4-BE49-F238E27FC236}">
                <a16:creationId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15" y="0"/>
            <a:ext cx="1809750" cy="1758950"/>
          </a:xfrm>
          <a:prstGeom prst="rect">
            <a:avLst/>
          </a:prstGeom>
        </p:spPr>
      </p:pic>
      <p:pic>
        <p:nvPicPr>
          <p:cNvPr id="21" name="20" descr="17">
            <a:extLst>
              <a:ext uri="{FF2B5EF4-FFF2-40B4-BE49-F238E27FC236}">
                <a16:creationId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7" y="3281872"/>
            <a:ext cx="5375720" cy="3357137"/>
          </a:xfrm>
          <a:prstGeom prst="rect">
            <a:avLst/>
          </a:prstGeom>
        </p:spPr>
      </p:pic>
      <p:pic>
        <p:nvPicPr>
          <p:cNvPr id="20" name="19" descr="16">
            <a:extLst>
              <a:ext uri="{FF2B5EF4-FFF2-40B4-BE49-F238E27FC236}">
                <a16:creationId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537" y="2668273"/>
            <a:ext cx="1308346" cy="1426686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5" y="294143"/>
            <a:ext cx="1373888" cy="13949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23557" y="4602790"/>
            <a:ext cx="43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solidFill>
                  <a:srgbClr val="006666"/>
                </a:solidFill>
              </a:rPr>
              <a:t>5</a:t>
            </a:r>
            <a:endParaRPr lang="ru-RU" altLang="zh-CN" sz="2800" b="1" dirty="0">
              <a:solidFill>
                <a:srgbClr val="0066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1576" y="4580055"/>
            <a:ext cx="4356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Как </a:t>
            </a:r>
            <a:r>
              <a:rPr lang="ru-RU" altLang="zh-CN" sz="2000" b="1" dirty="0" smtClean="0">
                <a:solidFill>
                  <a:srgbClr val="006666"/>
                </a:solidFill>
              </a:rPr>
              <a:t>организовать работу в условиях снятия ограничений в связи с </a:t>
            </a:r>
            <a:r>
              <a:rPr lang="ru-RU" altLang="zh-CN" sz="2000" b="1" dirty="0" err="1" smtClean="0">
                <a:solidFill>
                  <a:srgbClr val="006666"/>
                </a:solidFill>
              </a:rPr>
              <a:t>коронавирусом</a:t>
            </a:r>
            <a:endParaRPr lang="ru-RU" altLang="zh-CN" sz="20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96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683741" y="4341535"/>
            <a:ext cx="10883719" cy="1639135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81051" y="4680128"/>
            <a:ext cx="10734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Во время пребывания на улице полезно дышать свежим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воздухом.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62" y="2181534"/>
            <a:ext cx="196581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5" y="2181534"/>
            <a:ext cx="2203541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38" y="2181534"/>
            <a:ext cx="1884415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3875" y="1229856"/>
            <a:ext cx="4054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ГДЕ </a:t>
            </a:r>
            <a:r>
              <a:rPr lang="ru-RU" sz="2400" b="1" dirty="0">
                <a:solidFill>
                  <a:srgbClr val="006666"/>
                </a:solidFill>
                <a:latin typeface="arial" panose="020B0604020202020204" pitchFamily="34" charset="0"/>
              </a:rPr>
              <a:t>НОСИТЬ МАСКУ?</a:t>
            </a:r>
            <a:endParaRPr lang="ru-RU" sz="2400" dirty="0">
              <a:solidFill>
                <a:srgbClr val="006666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97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1786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5D17DFF2-F4AA-4CA7-AA67-469F7E07A3DE}"/>
              </a:ext>
            </a:extLst>
          </p:cNvPr>
          <p:cNvSpPr/>
          <p:nvPr/>
        </p:nvSpPr>
        <p:spPr>
          <a:xfrm>
            <a:off x="563093" y="2377880"/>
            <a:ext cx="11035960" cy="3951412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2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3" name="2132" descr="图片包含 游戏机&#10;&#10;描述已自动生成">
            <a:extLst>
              <a:ext uri="{FF2B5EF4-FFF2-40B4-BE49-F238E27FC236}">
                <a16:creationId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7208" r="4029" b="14551"/>
          <a:stretch/>
        </p:blipFill>
        <p:spPr>
          <a:xfrm rot="3730592">
            <a:off x="-567665" y="2811419"/>
            <a:ext cx="5264897" cy="2774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471" y="2506926"/>
            <a:ext cx="50292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маска должна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плотно закрывать рот и нос, не оставляя зазоров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при смене маски нельзя касаться ее руками. Снимать следует за резинки. После смены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тщательно вымойте руки с мылом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или протрите антисептической салфеткой;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менять маску следует каждые 2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используйте вторично одноразовую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использованную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одноразовую маску следует немедленно выбросить в отходы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228" y="1094228"/>
            <a:ext cx="1087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6666"/>
                </a:solidFill>
                <a:latin typeface="arial" panose="020B0604020202020204" pitchFamily="34" charset="0"/>
              </a:rPr>
              <a:t>Чтобы обезопасить себя от заражения, крайне важно </a:t>
            </a:r>
            <a:r>
              <a:rPr lang="ru-RU" sz="2000" b="1" i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носить маску правильно</a:t>
            </a:r>
            <a:r>
              <a:rPr lang="ru-RU" sz="2000" b="1" i="1" dirty="0" smtClean="0">
                <a:solidFill>
                  <a:srgbClr val="242424"/>
                </a:solidFill>
                <a:latin typeface="arial" panose="020B0604020202020204" pitchFamily="34" charset="0"/>
              </a:rPr>
              <a:t>:</a:t>
            </a:r>
            <a:endParaRPr lang="ru-RU" sz="2000" b="1" i="1" dirty="0"/>
          </a:p>
        </p:txBody>
      </p:sp>
      <p:pic>
        <p:nvPicPr>
          <p:cNvPr id="9" name="3">
            <a:extLst>
              <a:ext uri="{FF2B5EF4-FFF2-40B4-BE49-F238E27FC236}">
                <a16:creationId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9872" r="34078" b="1080"/>
          <a:stretch/>
        </p:blipFill>
        <p:spPr>
          <a:xfrm>
            <a:off x="8403490" y="1558861"/>
            <a:ext cx="4039735" cy="5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259537" y="2158045"/>
            <a:ext cx="11769713" cy="85185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5">
            <a:extLst>
              <a:ext uri="{FF2B5EF4-FFF2-40B4-BE49-F238E27FC236}">
                <a16:creationId xmlns:a16="http://schemas.microsoft.com/office/drawing/2014/main" id="{CAB8158C-AA17-49D8-A536-CD5B9C0ED7FC}"/>
              </a:ext>
            </a:extLst>
          </p:cNvPr>
          <p:cNvGrpSpPr/>
          <p:nvPr/>
        </p:nvGrpSpPr>
        <p:grpSpPr>
          <a:xfrm>
            <a:off x="823944" y="11610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7">
              <a:extLst>
                <a:ext uri="{FF2B5EF4-FFF2-40B4-BE49-F238E27FC236}">
                  <a16:creationId xmlns:a16="http://schemas.microsoft.com/office/drawing/2014/main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7964" y="1216627"/>
            <a:ext cx="1024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5. ЧТО ДЕЛАТЬ В СЛУЧАЕ ЗАБОЛЕВАНИЯ ГРИППОМ, КОРОНАВИРУСНОЙ ИНФЕКЦИЕЙ?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8189" y="3241368"/>
            <a:ext cx="701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Ограничьте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до минимума контакт между больным и близкими, особенно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пожилыми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людьми и лицами, страдающими хроническими заболеваниями. Часто проветривайте помещение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Проветривайте каждые 2 часа. Сохраняйте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чистоту, как можно чаще мойте и дезинфицируйте поверхности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моющими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средствами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Посуду кипятите и дезинфицируйте.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Часто мойте руки с мылом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рикрывайте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рот и нос маской или другими защитными средствами (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платком 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др.).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Ухаживать за больным должен только один член семьи.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314" y="2260807"/>
            <a:ext cx="1159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Немедленно вызовите врача.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Выделите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больному отдельную комнату (по возможности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). При общении соблюдайте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расстояние не менее 1 метра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больного.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48926" y="4623298"/>
            <a:ext cx="720000" cy="720000"/>
            <a:chOff x="3959397" y="4352278"/>
            <a:chExt cx="720000" cy="720000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3959397" y="435227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briefcase piece"/>
            <p:cNvSpPr>
              <a:spLocks noEditPoints="1"/>
            </p:cNvSpPr>
            <p:nvPr/>
          </p:nvSpPr>
          <p:spPr bwMode="auto">
            <a:xfrm>
              <a:off x="4110561" y="4482744"/>
              <a:ext cx="420831" cy="392557"/>
            </a:xfrm>
            <a:custGeom>
              <a:avLst/>
              <a:gdLst>
                <a:gd name="T0" fmla="*/ 273 w 293"/>
                <a:gd name="T1" fmla="*/ 42 h 273"/>
                <a:gd name="T2" fmla="*/ 206 w 293"/>
                <a:gd name="T3" fmla="*/ 42 h 273"/>
                <a:gd name="T4" fmla="*/ 206 w 293"/>
                <a:gd name="T5" fmla="*/ 21 h 273"/>
                <a:gd name="T6" fmla="*/ 186 w 293"/>
                <a:gd name="T7" fmla="*/ 0 h 273"/>
                <a:gd name="T8" fmla="*/ 107 w 293"/>
                <a:gd name="T9" fmla="*/ 0 h 273"/>
                <a:gd name="T10" fmla="*/ 87 w 293"/>
                <a:gd name="T11" fmla="*/ 21 h 273"/>
                <a:gd name="T12" fmla="*/ 87 w 293"/>
                <a:gd name="T13" fmla="*/ 42 h 273"/>
                <a:gd name="T14" fmla="*/ 20 w 293"/>
                <a:gd name="T15" fmla="*/ 42 h 273"/>
                <a:gd name="T16" fmla="*/ 0 w 293"/>
                <a:gd name="T17" fmla="*/ 62 h 273"/>
                <a:gd name="T18" fmla="*/ 0 w 293"/>
                <a:gd name="T19" fmla="*/ 253 h 273"/>
                <a:gd name="T20" fmla="*/ 20 w 293"/>
                <a:gd name="T21" fmla="*/ 273 h 273"/>
                <a:gd name="T22" fmla="*/ 273 w 293"/>
                <a:gd name="T23" fmla="*/ 273 h 273"/>
                <a:gd name="T24" fmla="*/ 293 w 293"/>
                <a:gd name="T25" fmla="*/ 253 h 273"/>
                <a:gd name="T26" fmla="*/ 293 w 293"/>
                <a:gd name="T27" fmla="*/ 62 h 273"/>
                <a:gd name="T28" fmla="*/ 273 w 293"/>
                <a:gd name="T29" fmla="*/ 42 h 273"/>
                <a:gd name="T30" fmla="*/ 105 w 293"/>
                <a:gd name="T31" fmla="*/ 21 h 273"/>
                <a:gd name="T32" fmla="*/ 107 w 293"/>
                <a:gd name="T33" fmla="*/ 18 h 273"/>
                <a:gd name="T34" fmla="*/ 186 w 293"/>
                <a:gd name="T35" fmla="*/ 18 h 273"/>
                <a:gd name="T36" fmla="*/ 188 w 293"/>
                <a:gd name="T37" fmla="*/ 21 h 273"/>
                <a:gd name="T38" fmla="*/ 188 w 293"/>
                <a:gd name="T39" fmla="*/ 42 h 273"/>
                <a:gd name="T40" fmla="*/ 105 w 293"/>
                <a:gd name="T41" fmla="*/ 42 h 273"/>
                <a:gd name="T42" fmla="*/ 105 w 293"/>
                <a:gd name="T43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273">
                  <a:moveTo>
                    <a:pt x="273" y="42"/>
                  </a:moveTo>
                  <a:cubicBezTo>
                    <a:pt x="206" y="42"/>
                    <a:pt x="206" y="42"/>
                    <a:pt x="206" y="4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6" y="9"/>
                    <a:pt x="197" y="0"/>
                    <a:pt x="18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0"/>
                    <a:pt x="87" y="9"/>
                    <a:pt x="87" y="2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51"/>
                    <a:pt x="0" y="6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4"/>
                    <a:pt x="9" y="273"/>
                    <a:pt x="20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84" y="273"/>
                    <a:pt x="293" y="264"/>
                    <a:pt x="293" y="253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1"/>
                    <a:pt x="284" y="42"/>
                    <a:pt x="273" y="42"/>
                  </a:cubicBezTo>
                  <a:close/>
                  <a:moveTo>
                    <a:pt x="105" y="21"/>
                  </a:moveTo>
                  <a:cubicBezTo>
                    <a:pt x="105" y="19"/>
                    <a:pt x="106" y="18"/>
                    <a:pt x="10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7" y="18"/>
                    <a:pt x="188" y="19"/>
                    <a:pt x="188" y="2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05" y="42"/>
                    <a:pt x="105" y="42"/>
                    <a:pt x="105" y="42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briefcase piece"/>
            <p:cNvSpPr>
              <a:spLocks/>
            </p:cNvSpPr>
            <p:nvPr/>
          </p:nvSpPr>
          <p:spPr bwMode="auto">
            <a:xfrm>
              <a:off x="4219477" y="4633772"/>
              <a:ext cx="180134" cy="178620"/>
            </a:xfrm>
            <a:custGeom>
              <a:avLst/>
              <a:gdLst>
                <a:gd name="T0" fmla="*/ 107 w 109"/>
                <a:gd name="T1" fmla="*/ 34 h 108"/>
                <a:gd name="T2" fmla="*/ 75 w 109"/>
                <a:gd name="T3" fmla="*/ 34 h 108"/>
                <a:gd name="T4" fmla="*/ 75 w 109"/>
                <a:gd name="T5" fmla="*/ 1 h 108"/>
                <a:gd name="T6" fmla="*/ 73 w 109"/>
                <a:gd name="T7" fmla="*/ 0 h 108"/>
                <a:gd name="T8" fmla="*/ 36 w 109"/>
                <a:gd name="T9" fmla="*/ 0 h 108"/>
                <a:gd name="T10" fmla="*/ 34 w 109"/>
                <a:gd name="T11" fmla="*/ 1 h 108"/>
                <a:gd name="T12" fmla="*/ 34 w 109"/>
                <a:gd name="T13" fmla="*/ 34 h 108"/>
                <a:gd name="T14" fmla="*/ 2 w 109"/>
                <a:gd name="T15" fmla="*/ 34 h 108"/>
                <a:gd name="T16" fmla="*/ 0 w 109"/>
                <a:gd name="T17" fmla="*/ 35 h 108"/>
                <a:gd name="T18" fmla="*/ 0 w 109"/>
                <a:gd name="T19" fmla="*/ 72 h 108"/>
                <a:gd name="T20" fmla="*/ 2 w 109"/>
                <a:gd name="T21" fmla="*/ 74 h 108"/>
                <a:gd name="T22" fmla="*/ 34 w 109"/>
                <a:gd name="T23" fmla="*/ 74 h 108"/>
                <a:gd name="T24" fmla="*/ 34 w 109"/>
                <a:gd name="T25" fmla="*/ 106 h 108"/>
                <a:gd name="T26" fmla="*/ 36 w 109"/>
                <a:gd name="T27" fmla="*/ 108 h 108"/>
                <a:gd name="T28" fmla="*/ 73 w 109"/>
                <a:gd name="T29" fmla="*/ 108 h 108"/>
                <a:gd name="T30" fmla="*/ 75 w 109"/>
                <a:gd name="T31" fmla="*/ 106 h 108"/>
                <a:gd name="T32" fmla="*/ 75 w 109"/>
                <a:gd name="T33" fmla="*/ 74 h 108"/>
                <a:gd name="T34" fmla="*/ 107 w 109"/>
                <a:gd name="T35" fmla="*/ 74 h 108"/>
                <a:gd name="T36" fmla="*/ 109 w 109"/>
                <a:gd name="T37" fmla="*/ 72 h 108"/>
                <a:gd name="T38" fmla="*/ 109 w 109"/>
                <a:gd name="T39" fmla="*/ 35 h 108"/>
                <a:gd name="T40" fmla="*/ 107 w 109"/>
                <a:gd name="T4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8">
                  <a:moveTo>
                    <a:pt x="107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5" y="108"/>
                    <a:pt x="36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4" y="108"/>
                    <a:pt x="75" y="107"/>
                    <a:pt x="75" y="10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4"/>
                    <a:pt x="109" y="73"/>
                    <a:pt x="109" y="7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8" y="34"/>
                    <a:pt x="107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2449" y="5797066"/>
            <a:ext cx="720000" cy="720000"/>
            <a:chOff x="3985266" y="5544468"/>
            <a:chExt cx="720000" cy="720000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259537" y="3283060"/>
            <a:ext cx="720000" cy="720000"/>
            <a:chOff x="3953390" y="3148711"/>
            <a:chExt cx="720000" cy="720000"/>
          </a:xfrm>
        </p:grpSpPr>
        <p:sp>
          <p:nvSpPr>
            <p:cNvPr id="45" name="circle"/>
            <p:cNvSpPr>
              <a:spLocks noChangeArrowheads="1"/>
            </p:cNvSpPr>
            <p:nvPr/>
          </p:nvSpPr>
          <p:spPr bwMode="auto">
            <a:xfrm>
              <a:off x="3953390" y="3148711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" name="ambulance"/>
            <p:cNvGrpSpPr/>
            <p:nvPr/>
          </p:nvGrpSpPr>
          <p:grpSpPr>
            <a:xfrm>
              <a:off x="4059098" y="3309242"/>
              <a:ext cx="523759" cy="420150"/>
              <a:chOff x="228600" y="758825"/>
              <a:chExt cx="1052513" cy="846138"/>
            </a:xfrm>
          </p:grpSpPr>
          <p:sp>
            <p:nvSpPr>
              <p:cNvPr id="47" name="ambulance piece"/>
              <p:cNvSpPr>
                <a:spLocks/>
              </p:cNvSpPr>
              <p:nvPr/>
            </p:nvSpPr>
            <p:spPr bwMode="auto">
              <a:xfrm>
                <a:off x="228600" y="758825"/>
                <a:ext cx="1052513" cy="698500"/>
              </a:xfrm>
              <a:custGeom>
                <a:avLst/>
                <a:gdLst>
                  <a:gd name="T0" fmla="*/ 236 w 322"/>
                  <a:gd name="T1" fmla="*/ 15 h 214"/>
                  <a:gd name="T2" fmla="*/ 208 w 322"/>
                  <a:gd name="T3" fmla="*/ 15 h 214"/>
                  <a:gd name="T4" fmla="*/ 208 w 322"/>
                  <a:gd name="T5" fmla="*/ 4 h 214"/>
                  <a:gd name="T6" fmla="*/ 204 w 322"/>
                  <a:gd name="T7" fmla="*/ 0 h 214"/>
                  <a:gd name="T8" fmla="*/ 180 w 322"/>
                  <a:gd name="T9" fmla="*/ 0 h 214"/>
                  <a:gd name="T10" fmla="*/ 176 w 322"/>
                  <a:gd name="T11" fmla="*/ 4 h 214"/>
                  <a:gd name="T12" fmla="*/ 176 w 322"/>
                  <a:gd name="T13" fmla="*/ 15 h 214"/>
                  <a:gd name="T14" fmla="*/ 0 w 322"/>
                  <a:gd name="T15" fmla="*/ 15 h 214"/>
                  <a:gd name="T16" fmla="*/ 0 w 322"/>
                  <a:gd name="T17" fmla="*/ 214 h 214"/>
                  <a:gd name="T18" fmla="*/ 322 w 322"/>
                  <a:gd name="T19" fmla="*/ 214 h 214"/>
                  <a:gd name="T20" fmla="*/ 322 w 322"/>
                  <a:gd name="T21" fmla="*/ 105 h 214"/>
                  <a:gd name="T22" fmla="*/ 236 w 322"/>
                  <a:gd name="T2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14">
                    <a:moveTo>
                      <a:pt x="236" y="15"/>
                    </a:move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105"/>
                      <a:pt x="322" y="105"/>
                      <a:pt x="322" y="105"/>
                    </a:cubicBezTo>
                    <a:lnTo>
                      <a:pt x="23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ambulance piece"/>
              <p:cNvSpPr>
                <a:spLocks noChangeArrowheads="1"/>
              </p:cNvSpPr>
              <p:nvPr/>
            </p:nvSpPr>
            <p:spPr bwMode="auto">
              <a:xfrm>
                <a:off x="336550" y="1306513"/>
                <a:ext cx="280988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ambulance piece"/>
              <p:cNvSpPr>
                <a:spLocks noEditPoints="1"/>
              </p:cNvSpPr>
              <p:nvPr/>
            </p:nvSpPr>
            <p:spPr bwMode="auto">
              <a:xfrm>
                <a:off x="320675" y="1290638"/>
                <a:ext cx="312738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0 w 96"/>
                  <a:gd name="T13" fmla="*/ 48 h 96"/>
                  <a:gd name="T14" fmla="*/ 48 w 96"/>
                  <a:gd name="T15" fmla="*/ 85 h 96"/>
                  <a:gd name="T16" fmla="*/ 85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74" y="0"/>
                      <a:pt x="96" y="21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7" y="10"/>
                      <a:pt x="10" y="27"/>
                      <a:pt x="10" y="48"/>
                    </a:cubicBezTo>
                    <a:cubicBezTo>
                      <a:pt x="10" y="68"/>
                      <a:pt x="27" y="85"/>
                      <a:pt x="48" y="85"/>
                    </a:cubicBezTo>
                    <a:cubicBezTo>
                      <a:pt x="69" y="85"/>
                      <a:pt x="85" y="68"/>
                      <a:pt x="85" y="48"/>
                    </a:cubicBezTo>
                    <a:cubicBezTo>
                      <a:pt x="85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ambulance piece"/>
              <p:cNvSpPr>
                <a:spLocks noChangeArrowheads="1"/>
              </p:cNvSpPr>
              <p:nvPr/>
            </p:nvSpPr>
            <p:spPr bwMode="auto">
              <a:xfrm>
                <a:off x="895350" y="1306513"/>
                <a:ext cx="277813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ambulance piece"/>
              <p:cNvSpPr>
                <a:spLocks noEditPoints="1"/>
              </p:cNvSpPr>
              <p:nvPr/>
            </p:nvSpPr>
            <p:spPr bwMode="auto">
              <a:xfrm>
                <a:off x="874713" y="1290638"/>
                <a:ext cx="314325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1 w 96"/>
                  <a:gd name="T13" fmla="*/ 48 h 96"/>
                  <a:gd name="T14" fmla="*/ 48 w 96"/>
                  <a:gd name="T15" fmla="*/ 85 h 96"/>
                  <a:gd name="T16" fmla="*/ 86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4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5" y="0"/>
                      <a:pt x="96" y="21"/>
                      <a:pt x="96" y="48"/>
                    </a:cubicBezTo>
                    <a:cubicBezTo>
                      <a:pt x="96" y="74"/>
                      <a:pt x="75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8" y="10"/>
                      <a:pt x="11" y="27"/>
                      <a:pt x="11" y="48"/>
                    </a:cubicBezTo>
                    <a:cubicBezTo>
                      <a:pt x="11" y="68"/>
                      <a:pt x="28" y="85"/>
                      <a:pt x="48" y="85"/>
                    </a:cubicBezTo>
                    <a:cubicBezTo>
                      <a:pt x="69" y="85"/>
                      <a:pt x="86" y="68"/>
                      <a:pt x="86" y="48"/>
                    </a:cubicBezTo>
                    <a:cubicBezTo>
                      <a:pt x="86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ambulance piece"/>
              <p:cNvSpPr>
                <a:spLocks/>
              </p:cNvSpPr>
              <p:nvPr/>
            </p:nvSpPr>
            <p:spPr bwMode="auto">
              <a:xfrm>
                <a:off x="373063" y="925513"/>
                <a:ext cx="231775" cy="231775"/>
              </a:xfrm>
              <a:custGeom>
                <a:avLst/>
                <a:gdLst>
                  <a:gd name="T0" fmla="*/ 70 w 71"/>
                  <a:gd name="T1" fmla="*/ 22 h 71"/>
                  <a:gd name="T2" fmla="*/ 49 w 71"/>
                  <a:gd name="T3" fmla="*/ 22 h 71"/>
                  <a:gd name="T4" fmla="*/ 49 w 71"/>
                  <a:gd name="T5" fmla="*/ 1 h 71"/>
                  <a:gd name="T6" fmla="*/ 48 w 71"/>
                  <a:gd name="T7" fmla="*/ 0 h 71"/>
                  <a:gd name="T8" fmla="*/ 23 w 71"/>
                  <a:gd name="T9" fmla="*/ 0 h 71"/>
                  <a:gd name="T10" fmla="*/ 22 w 71"/>
                  <a:gd name="T11" fmla="*/ 1 h 71"/>
                  <a:gd name="T12" fmla="*/ 22 w 71"/>
                  <a:gd name="T13" fmla="*/ 22 h 71"/>
                  <a:gd name="T14" fmla="*/ 1 w 71"/>
                  <a:gd name="T15" fmla="*/ 22 h 71"/>
                  <a:gd name="T16" fmla="*/ 0 w 71"/>
                  <a:gd name="T17" fmla="*/ 23 h 71"/>
                  <a:gd name="T18" fmla="*/ 0 w 71"/>
                  <a:gd name="T19" fmla="*/ 48 h 71"/>
                  <a:gd name="T20" fmla="*/ 1 w 71"/>
                  <a:gd name="T21" fmla="*/ 49 h 71"/>
                  <a:gd name="T22" fmla="*/ 22 w 71"/>
                  <a:gd name="T23" fmla="*/ 49 h 71"/>
                  <a:gd name="T24" fmla="*/ 22 w 71"/>
                  <a:gd name="T25" fmla="*/ 70 h 71"/>
                  <a:gd name="T26" fmla="*/ 23 w 71"/>
                  <a:gd name="T27" fmla="*/ 71 h 71"/>
                  <a:gd name="T28" fmla="*/ 48 w 71"/>
                  <a:gd name="T29" fmla="*/ 71 h 71"/>
                  <a:gd name="T30" fmla="*/ 49 w 71"/>
                  <a:gd name="T31" fmla="*/ 70 h 71"/>
                  <a:gd name="T32" fmla="*/ 49 w 71"/>
                  <a:gd name="T33" fmla="*/ 49 h 71"/>
                  <a:gd name="T34" fmla="*/ 70 w 71"/>
                  <a:gd name="T35" fmla="*/ 49 h 71"/>
                  <a:gd name="T36" fmla="*/ 71 w 71"/>
                  <a:gd name="T37" fmla="*/ 48 h 71"/>
                  <a:gd name="T38" fmla="*/ 71 w 71"/>
                  <a:gd name="T39" fmla="*/ 23 h 71"/>
                  <a:gd name="T40" fmla="*/ 70 w 71"/>
                  <a:gd name="T41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7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9" y="70"/>
                      <a:pt x="49" y="7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1" y="48"/>
                      <a:pt x="71" y="4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ambulance piece"/>
              <p:cNvSpPr>
                <a:spLocks/>
              </p:cNvSpPr>
              <p:nvPr/>
            </p:nvSpPr>
            <p:spPr bwMode="auto">
              <a:xfrm>
                <a:off x="976313" y="862013"/>
                <a:ext cx="228600" cy="236538"/>
              </a:xfrm>
              <a:custGeom>
                <a:avLst/>
                <a:gdLst>
                  <a:gd name="T0" fmla="*/ 70 w 70"/>
                  <a:gd name="T1" fmla="*/ 70 h 72"/>
                  <a:gd name="T2" fmla="*/ 2 w 70"/>
                  <a:gd name="T3" fmla="*/ 0 h 72"/>
                  <a:gd name="T4" fmla="*/ 0 w 70"/>
                  <a:gd name="T5" fmla="*/ 0 h 72"/>
                  <a:gd name="T6" fmla="*/ 0 w 70"/>
                  <a:gd name="T7" fmla="*/ 1 h 72"/>
                  <a:gd name="T8" fmla="*/ 0 w 70"/>
                  <a:gd name="T9" fmla="*/ 71 h 72"/>
                  <a:gd name="T10" fmla="*/ 1 w 70"/>
                  <a:gd name="T11" fmla="*/ 72 h 72"/>
                  <a:gd name="T12" fmla="*/ 69 w 70"/>
                  <a:gd name="T13" fmla="*/ 72 h 72"/>
                  <a:gd name="T14" fmla="*/ 69 w 70"/>
                  <a:gd name="T15" fmla="*/ 72 h 72"/>
                  <a:gd name="T16" fmla="*/ 70 w 70"/>
                  <a:gd name="T17" fmla="*/ 71 h 72"/>
                  <a:gd name="T18" fmla="*/ 70 w 70"/>
                  <a:gd name="T1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72">
                    <a:moveTo>
                      <a:pt x="70" y="7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2"/>
                      <a:pt x="70" y="72"/>
                      <a:pt x="70" y="71"/>
                    </a:cubicBezTo>
                    <a:cubicBezTo>
                      <a:pt x="70" y="71"/>
                      <a:pt x="70" y="71"/>
                      <a:pt x="70" y="70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57" name="3">
            <a:extLst>
              <a:ext uri="{FF2B5EF4-FFF2-40B4-BE49-F238E27FC236}">
                <a16:creationId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18304" r="24923" b="27926"/>
          <a:stretch/>
        </p:blipFill>
        <p:spPr>
          <a:xfrm flipH="1">
            <a:off x="10068142" y="2583972"/>
            <a:ext cx="2053535" cy="2512029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t="23520" r="6064" b="25435"/>
          <a:stretch/>
        </p:blipFill>
        <p:spPr>
          <a:xfrm>
            <a:off x="8120633" y="3612282"/>
            <a:ext cx="4031227" cy="3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3881" y="37051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897" y="1797050"/>
            <a:ext cx="11318000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7" y="509573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7707087" y="1796678"/>
            <a:ext cx="267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   часть</a:t>
            </a:r>
            <a:r>
              <a:rPr lang="zh-CN" altLang="en-US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5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685527"/>
            <a:ext cx="7589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C00000"/>
                </a:solidFill>
                <a:latin typeface="+mj-lt"/>
              </a:rPr>
              <a:t>КАК </a:t>
            </a:r>
            <a:r>
              <a:rPr lang="ru-RU" altLang="zh-CN" sz="3600" b="1" dirty="0" smtClean="0">
                <a:solidFill>
                  <a:srgbClr val="C00000"/>
                </a:solidFill>
                <a:latin typeface="+mj-lt"/>
              </a:rPr>
              <a:t>ОРГАНИЗОВАТЬ РАБОТУ В УСЛОВИЯХ СНЯТИЯ ОГРАНИЧЕНИЙ В СВЯЗИ С КОРОНАВИРУСОМ</a:t>
            </a:r>
            <a:endParaRPr lang="ru-RU" altLang="zh-CN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27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1295301"/>
            <a:ext cx="9908275" cy="550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0703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1514783"/>
            <a:ext cx="1392071" cy="12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164" y="1295302"/>
            <a:ext cx="88098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1.Необходимо организовать работу пропускных пунктов таким образом, чтобы не скапливалось несколько работников. если это невозможно – наклеить  разделительные  полосы, чтобы работники соблюдали дистанцию не менее 1,5 метра</a:t>
            </a:r>
          </a:p>
          <a:p>
            <a:endParaRPr lang="ru-RU" dirty="0" smtClean="0"/>
          </a:p>
          <a:p>
            <a:r>
              <a:rPr lang="ru-RU" dirty="0" smtClean="0"/>
              <a:t>2. Разделите рабочие потоки и разобщите коллектив. Разместите сотрудников на разных этажах, в отдельных кабинетах, организуйте работы в несколько смен. Если есть вероятность скопления людей в одном месте, наклейте специальные разделительные полосы.</a:t>
            </a:r>
          </a:p>
          <a:p>
            <a:endParaRPr lang="ru-RU" dirty="0" smtClean="0"/>
          </a:p>
          <a:p>
            <a:r>
              <a:rPr lang="ru-RU" dirty="0" smtClean="0"/>
              <a:t>3. Предельное количество лиц, которое одновременно могут находиться в одном помещении:</a:t>
            </a:r>
          </a:p>
          <a:p>
            <a:r>
              <a:rPr lang="ru-RU" dirty="0" smtClean="0"/>
              <a:t>до 50 </a:t>
            </a:r>
            <a:r>
              <a:rPr lang="ru-RU" dirty="0" err="1" smtClean="0"/>
              <a:t>кв.м</a:t>
            </a:r>
            <a:r>
              <a:rPr lang="ru-RU" dirty="0" smtClean="0"/>
              <a:t> – не более 5 человек;</a:t>
            </a:r>
          </a:p>
          <a:p>
            <a:r>
              <a:rPr lang="ru-RU" dirty="0"/>
              <a:t>до </a:t>
            </a:r>
            <a:r>
              <a:rPr lang="ru-RU" dirty="0" smtClean="0"/>
              <a:t>100 </a:t>
            </a:r>
            <a:r>
              <a:rPr lang="ru-RU" dirty="0" err="1"/>
              <a:t>кв.м</a:t>
            </a:r>
            <a:r>
              <a:rPr lang="ru-RU" dirty="0"/>
              <a:t> – не более </a:t>
            </a:r>
            <a:r>
              <a:rPr lang="ru-RU" dirty="0" smtClean="0"/>
              <a:t>10 человек;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до </a:t>
            </a:r>
            <a:r>
              <a:rPr lang="ru-RU" dirty="0" smtClean="0">
                <a:solidFill>
                  <a:prstClr val="black"/>
                </a:solidFill>
              </a:rPr>
              <a:t>200 </a:t>
            </a:r>
            <a:r>
              <a:rPr lang="ru-RU" dirty="0" err="1">
                <a:solidFill>
                  <a:prstClr val="black"/>
                </a:solidFill>
              </a:rPr>
              <a:t>кв.м</a:t>
            </a:r>
            <a:r>
              <a:rPr lang="ru-RU" dirty="0">
                <a:solidFill>
                  <a:prstClr val="black"/>
                </a:solidFill>
              </a:rPr>
              <a:t> – не более </a:t>
            </a:r>
            <a:r>
              <a:rPr lang="ru-RU" dirty="0" smtClean="0">
                <a:solidFill>
                  <a:prstClr val="black"/>
                </a:solidFill>
              </a:rPr>
              <a:t>25 </a:t>
            </a:r>
            <a:r>
              <a:rPr lang="ru-RU" dirty="0">
                <a:solidFill>
                  <a:prstClr val="black"/>
                </a:solidFill>
              </a:rPr>
              <a:t>человек;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свыше 200 </a:t>
            </a:r>
            <a:r>
              <a:rPr lang="ru-RU" dirty="0" err="1">
                <a:solidFill>
                  <a:prstClr val="black"/>
                </a:solidFill>
              </a:rPr>
              <a:t>кв.м</a:t>
            </a:r>
            <a:r>
              <a:rPr lang="ru-RU" dirty="0">
                <a:solidFill>
                  <a:prstClr val="black"/>
                </a:solidFill>
              </a:rPr>
              <a:t> – не более </a:t>
            </a:r>
            <a:r>
              <a:rPr lang="ru-RU" dirty="0" smtClean="0">
                <a:solidFill>
                  <a:prstClr val="black"/>
                </a:solidFill>
              </a:rPr>
              <a:t>50 </a:t>
            </a:r>
            <a:r>
              <a:rPr lang="ru-RU" dirty="0">
                <a:solidFill>
                  <a:prstClr val="black"/>
                </a:solidFill>
              </a:rPr>
              <a:t>человек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4. Ограничение массовых собраний с использованием актового зала или другого помещения массового пребывания людей.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48151" y="4111457"/>
            <a:ext cx="720000" cy="720000"/>
            <a:chOff x="4533038" y="1413058"/>
            <a:chExt cx="720000" cy="720000"/>
          </a:xfrm>
        </p:grpSpPr>
        <p:sp>
          <p:nvSpPr>
            <p:cNvPr id="7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27903" y="1440166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13" y="287791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61" y="5864859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9007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48151" y="4111457"/>
            <a:ext cx="720000" cy="720000"/>
            <a:chOff x="4533038" y="1413058"/>
            <a:chExt cx="720000" cy="720000"/>
          </a:xfrm>
        </p:grpSpPr>
        <p:sp>
          <p:nvSpPr>
            <p:cNvPr id="7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27903" y="1440166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13" y="287791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61" y="5864859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1" y="1440166"/>
            <a:ext cx="6306684" cy="423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84" y="3116725"/>
            <a:ext cx="5144195" cy="34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788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66030" y="1460310"/>
            <a:ext cx="89119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1.Необходимо разместить на входе в здание установки для гигиены рук – диспенсеры для рук со спиртовым растворами.</a:t>
            </a:r>
          </a:p>
          <a:p>
            <a:endParaRPr lang="ru-RU" dirty="0" smtClean="0"/>
          </a:p>
          <a:p>
            <a:r>
              <a:rPr lang="ru-RU" dirty="0" smtClean="0"/>
              <a:t>2. Дополнительно разместить установки для гигиены рук, где работники надевают или снимают СИЗ, а также в столовой. Выполнять гигиену рук необходимо при смене перчаток, перед приготовлением и приемом пищи, а также после посещения туалета.</a:t>
            </a:r>
          </a:p>
          <a:p>
            <a:endParaRPr lang="ru-RU" dirty="0" smtClean="0"/>
          </a:p>
          <a:p>
            <a:r>
              <a:rPr lang="ru-RU" dirty="0" smtClean="0"/>
              <a:t>3. Создать неснижаемые запасы мыла и пятидневный запас </a:t>
            </a:r>
            <a:r>
              <a:rPr lang="ru-RU" dirty="0" err="1" smtClean="0"/>
              <a:t>дезсредств</a:t>
            </a:r>
            <a:r>
              <a:rPr lang="ru-RU" dirty="0" smtClean="0"/>
              <a:t>, чтобы использовать их при обработке рук, а также при проведении влажной уборки помещений.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4. По возможности закупить и раздать сотрудникам: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с</a:t>
            </a:r>
            <a:r>
              <a:rPr lang="ru-RU" dirty="0" smtClean="0">
                <a:solidFill>
                  <a:prstClr val="black"/>
                </a:solidFill>
              </a:rPr>
              <a:t>пиртовые салфетки для оргтехники: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спреи-антисептики для обработки поверхностей;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6" y="1295301"/>
            <a:ext cx="1201003" cy="131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63" y="2280916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59" y="4486596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813755" y="3417966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13755" y="5609523"/>
            <a:ext cx="720000" cy="720000"/>
            <a:chOff x="4533038" y="1413058"/>
            <a:chExt cx="720000" cy="720000"/>
          </a:xfrm>
        </p:grpSpPr>
        <p:sp>
          <p:nvSpPr>
            <p:cNvPr id="13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50099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66030" y="1460310"/>
            <a:ext cx="89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6" y="1295301"/>
            <a:ext cx="1201003" cy="131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63" y="2280916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59" y="4486596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813755" y="3417966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13755" y="5609523"/>
            <a:ext cx="720000" cy="720000"/>
            <a:chOff x="4533038" y="1413058"/>
            <a:chExt cx="720000" cy="720000"/>
          </a:xfrm>
        </p:grpSpPr>
        <p:sp>
          <p:nvSpPr>
            <p:cNvPr id="13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66" y="1765302"/>
            <a:ext cx="7315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4783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70996" y="1295301"/>
            <a:ext cx="8407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1.Необходимо организовать на входе в здание измерение температуры и опрос работников о состоянии здоровья. Регистрировать факт измерения температуры в специальном журнале.</a:t>
            </a:r>
          </a:p>
          <a:p>
            <a:endParaRPr lang="ru-RU" dirty="0" smtClean="0"/>
          </a:p>
          <a:p>
            <a:r>
              <a:rPr lang="ru-RU" dirty="0" smtClean="0"/>
              <a:t>2. В случае обнаружения сотрудника с повышенной температурой , отправить его домой и указать на необходимость вызова врача на дом.</a:t>
            </a:r>
          </a:p>
          <a:p>
            <a:endParaRPr lang="ru-RU" dirty="0" smtClean="0"/>
          </a:p>
          <a:p>
            <a:r>
              <a:rPr lang="ru-RU" dirty="0" smtClean="0"/>
              <a:t>3. Рекомендуется измерять температуру электронными термометрами, переносными </a:t>
            </a:r>
            <a:r>
              <a:rPr lang="ru-RU" dirty="0" err="1" smtClean="0"/>
              <a:t>тепловизорами</a:t>
            </a:r>
            <a:r>
              <a:rPr lang="ru-RU" dirty="0" smtClean="0"/>
              <a:t> или бесконтактными термометрами. В случае применения ртутных градусников, необходимо их дезинфицировать после каждого работника. 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90" y="2017656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00" y="4187555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44290" y="3072930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8" y="1737519"/>
            <a:ext cx="1172546" cy="14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43" y="5136930"/>
            <a:ext cx="8284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29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9773" y="416957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311" y="1797050"/>
            <a:ext cx="11636078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1" y="857078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37484" y="2916360"/>
            <a:ext cx="6533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4400" b="1" dirty="0" smtClean="0">
                <a:solidFill>
                  <a:srgbClr val="C00000"/>
                </a:solidFill>
                <a:latin typeface="+mj-lt"/>
              </a:rPr>
              <a:t>ЧТО ТАКОЕ КОРОНАВИРУС?</a:t>
            </a:r>
            <a:endParaRPr lang="ru-RU" altLang="zh-CN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33077" y="1670367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1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5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43" y="1663548"/>
            <a:ext cx="1172546" cy="14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1709770"/>
            <a:ext cx="7404194" cy="43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9" y="3985146"/>
            <a:ext cx="4343022" cy="24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3616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83140" y="1542197"/>
            <a:ext cx="10194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1.Необходимо организовать проведение дезинфекции и генеральной уборки всех помещений. Рекомендовано обработать дезинфицирующими средствами поверхности в помещениях: мебель, предметы обстановки, подоконники, кресла и стулья, дверные ручки, выключатели, оргтехнику, посуду, краны и умывальники и другое </a:t>
            </a:r>
            <a:r>
              <a:rPr lang="ru-RU" dirty="0" err="1" smtClean="0"/>
              <a:t>санитарно</a:t>
            </a:r>
            <a:r>
              <a:rPr lang="ru-RU" dirty="0" smtClean="0"/>
              <a:t>=техническое оборудование.</a:t>
            </a:r>
          </a:p>
          <a:p>
            <a:endParaRPr lang="ru-RU" dirty="0" smtClean="0"/>
          </a:p>
          <a:p>
            <a:r>
              <a:rPr lang="ru-RU" dirty="0" smtClean="0"/>
              <a:t>2. Генеральную уборку проводить через 30 минут после дезинфекции, используя обычные чистящие и моющие средства.</a:t>
            </a:r>
          </a:p>
          <a:p>
            <a:endParaRPr lang="ru-RU" dirty="0" smtClean="0"/>
          </a:p>
          <a:p>
            <a:r>
              <a:rPr lang="ru-RU" dirty="0" smtClean="0"/>
              <a:t>3. Регулярную уборку всех помещений организовать через каждые 2 часа с обязательным применением дезинфицирующих средств, особое внимание уделять дезинфекции: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плинтусов и под мебелью, подоконников, радиаторов;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дверных ручек, выключателей, поручней, перил;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онтактных поверхностей, например, столов, стульев, средств связи и ПК;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ест общего пользования, таких как комнаты приема пищи, отдыха,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туалетные комнаты, комнаты и оборудование для занятия спортом.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" y="441779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44748" y="3244274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6" y="1650143"/>
            <a:ext cx="1187813" cy="140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63" y="5320068"/>
            <a:ext cx="8284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66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6" y="1650143"/>
            <a:ext cx="1187813" cy="140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77" y="1650143"/>
            <a:ext cx="6836286" cy="38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2" y="4300851"/>
            <a:ext cx="8284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862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83140" y="1542197"/>
            <a:ext cx="101948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После выхода на работу провести для всех работников внеплановый инструктаж. </a:t>
            </a:r>
          </a:p>
          <a:p>
            <a:endParaRPr lang="ru-RU" dirty="0" smtClean="0"/>
          </a:p>
          <a:p>
            <a:r>
              <a:rPr lang="ru-RU" dirty="0" smtClean="0"/>
              <a:t>2. В рамках внепланового инструктажа рекомендуется проинструктировать о мерах предосторожности в связи с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. Использовать материал Стандарта безопасной деятельности в СПБ ГБПОУ «УОР №1», </a:t>
            </a:r>
            <a:r>
              <a:rPr lang="ru-RU" dirty="0"/>
              <a:t>Инструкции </a:t>
            </a:r>
            <a:r>
              <a:rPr lang="ru-RU" dirty="0" smtClean="0"/>
              <a:t>«О </a:t>
            </a:r>
            <a:r>
              <a:rPr lang="ru-RU" dirty="0"/>
              <a:t>ДЕЙСТВИЯХ РАБОТНИКОВ СПБ ГБПОУ «УОР №1</a:t>
            </a:r>
            <a:r>
              <a:rPr lang="ru-RU" dirty="0" smtClean="0"/>
              <a:t>»   </a:t>
            </a:r>
            <a:r>
              <a:rPr lang="ru-RU" dirty="0"/>
              <a:t>В СВЯЗИ С РАСПРОСТРАНЕНИЕМ </a:t>
            </a:r>
            <a:r>
              <a:rPr lang="ru-RU" dirty="0" smtClean="0"/>
              <a:t>КОРОНАВИРУСА» , материал данной презентации.</a:t>
            </a:r>
          </a:p>
          <a:p>
            <a:endParaRPr lang="ru-RU" dirty="0" smtClean="0"/>
          </a:p>
          <a:p>
            <a:r>
              <a:rPr lang="ru-RU" dirty="0" smtClean="0"/>
              <a:t>3. Чтобы снизить риск заболевания </a:t>
            </a:r>
            <a:r>
              <a:rPr lang="ru-RU" dirty="0" err="1" smtClean="0"/>
              <a:t>коронавирусом</a:t>
            </a:r>
            <a:r>
              <a:rPr lang="ru-RU" dirty="0" smtClean="0"/>
              <a:t>, при личном инструктаже соблюдать дистанцию с работником не менее 1,5 метра и по возможности избегать групповых инструктажей.</a:t>
            </a:r>
          </a:p>
          <a:p>
            <a:endParaRPr lang="ru-RU" dirty="0" smtClean="0"/>
          </a:p>
          <a:p>
            <a:r>
              <a:rPr lang="ru-RU" dirty="0" smtClean="0"/>
              <a:t>4. Перед тем, как отправить в командировку сотрудника необходимо провести целевой инструктаж о действиях в командировке в связи с распространением </a:t>
            </a:r>
            <a:r>
              <a:rPr lang="ru-RU" dirty="0" err="1" smtClean="0"/>
              <a:t>коронавируса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напомнить о необходимости использования средств защиты.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" y="441779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44748" y="3244274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43" y="5136930"/>
            <a:ext cx="828407" cy="117761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7" y="1295301"/>
            <a:ext cx="1497740" cy="1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6478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288" y="341194"/>
            <a:ext cx="10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 в условиях снятия ограничений в связи с  </a:t>
            </a:r>
            <a:r>
              <a:rPr lang="ru-RU" altLang="zh-CN" sz="28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" y="441779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44748" y="3244274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43" y="5136930"/>
            <a:ext cx="828407" cy="117761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97" y="1592895"/>
            <a:ext cx="1497740" cy="1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74" y="1424274"/>
            <a:ext cx="762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7187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821" y="-125480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605" y="0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502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5560" y="2169499"/>
            <a:ext cx="7040880" cy="2279352"/>
          </a:xfrm>
          <a:prstGeom prst="rect">
            <a:avLst/>
          </a:prstGeom>
        </p:spPr>
      </p:pic>
      <p:sp>
        <p:nvSpPr>
          <p:cNvPr id="22" name="10">
            <a:extLst>
              <a:ext uri="{FF2B5EF4-FFF2-40B4-BE49-F238E27FC236}">
                <a16:creationId xmlns:a16="http://schemas.microsoft.com/office/drawing/2014/main" id="{7085B4A6-BE93-4538-BCCA-01E6491B3F84}"/>
              </a:ext>
            </a:extLst>
          </p:cNvPr>
          <p:cNvSpPr txBox="1"/>
          <p:nvPr/>
        </p:nvSpPr>
        <p:spPr>
          <a:xfrm>
            <a:off x="2694214" y="2317800"/>
            <a:ext cx="6415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БУДЬТЕ ЗДОРОВЫ  !                  </a:t>
            </a:r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БЕРЕГИТЕ СЕБЯ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И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СВОИХ БЛИЗКИХ !</a:t>
            </a:r>
          </a:p>
          <a:p>
            <a:pPr algn="ctr"/>
            <a:endParaRPr lang="ru-RU" altLang="zh-CN" sz="2800" b="1" i="1" dirty="0" smtClean="0">
              <a:solidFill>
                <a:srgbClr val="006666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inpin heiti" panose="00000500000000000000" pitchFamily="2" charset="-122"/>
            </a:endParaRPr>
          </a:p>
          <a:p>
            <a:pPr algn="ctr"/>
            <a:r>
              <a:rPr lang="ru-RU" altLang="zh-CN" sz="2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ПРЕЗЕНТАЦИЯ ПОДГОТОВЛЕНА</a:t>
            </a:r>
          </a:p>
          <a:p>
            <a:pPr algn="ctr"/>
            <a:r>
              <a:rPr lang="ru-RU" altLang="zh-CN" sz="2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СПЕЦИАЛИСТОМ ПО ОХРАНЕ ТРУДА</a:t>
            </a:r>
          </a:p>
          <a:p>
            <a:pPr algn="ctr"/>
            <a:r>
              <a:rPr lang="ru-RU" altLang="zh-CN" sz="2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БОЯРИНЦЕВОЙ ЕЛЕНОЙ ГЕННАДЬЕВНОЙ</a:t>
            </a:r>
            <a:endParaRPr lang="zh-CN" altLang="en-US" sz="2400" b="1" i="1" dirty="0">
              <a:solidFill>
                <a:srgbClr val="006666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" y="3561915"/>
            <a:ext cx="3106738" cy="31819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6" y="16476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07" y="2490281"/>
            <a:ext cx="3609197" cy="41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65835" y="382543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">
            <a:extLst>
              <a:ext uri="{FF2B5EF4-FFF2-40B4-BE49-F238E27FC236}">
                <a16:creationId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7862691" y="1255710"/>
            <a:ext cx="3242630" cy="560229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1556" b="5787"/>
          <a:stretch/>
        </p:blipFill>
        <p:spPr>
          <a:xfrm>
            <a:off x="823944" y="1359339"/>
            <a:ext cx="6325607" cy="5395031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486" y="1785857"/>
            <a:ext cx="541452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</a:t>
            </a:r>
            <a:r>
              <a:rPr lang="ru-RU" altLang="zh-CN" b="1" dirty="0">
                <a:solidFill>
                  <a:srgbClr val="006666"/>
                </a:solidFill>
              </a:rPr>
              <a:t>Коронавирусы</a:t>
            </a:r>
            <a:r>
              <a:rPr lang="ru-RU" altLang="zh-CN" dirty="0">
                <a:solidFill>
                  <a:srgbClr val="006666"/>
                </a:solidFill>
              </a:rPr>
              <a:t> — это семейство вирусов, которые преимущественно поражают животных, но в некоторых случаях могут передаваться человеку.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                                          Обычно </a:t>
            </a:r>
            <a:r>
              <a:rPr lang="ru-RU" altLang="zh-CN" dirty="0">
                <a:solidFill>
                  <a:srgbClr val="006666"/>
                </a:solidFill>
              </a:rPr>
              <a:t>заболевания, вызванные коронавирусами, протекают в лёгкой форме, не вызывая тяжёлой симптоматики.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Однако</a:t>
            </a:r>
            <a:r>
              <a:rPr lang="ru-RU" altLang="zh-CN" dirty="0">
                <a:solidFill>
                  <a:srgbClr val="006666"/>
                </a:solidFill>
              </a:rPr>
              <a:t>, бывают и тяжёлые формы, такие как ближневосточный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Mers-2012г.) </a:t>
            </a:r>
            <a:r>
              <a:rPr lang="ru-RU" altLang="zh-CN" dirty="0">
                <a:solidFill>
                  <a:srgbClr val="006666"/>
                </a:solidFill>
              </a:rPr>
              <a:t>и тяжёлый острый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Sars-2002г.</a:t>
            </a:r>
            <a:r>
              <a:rPr lang="ru-RU" altLang="zh-CN" dirty="0" smtClean="0">
                <a:solidFill>
                  <a:srgbClr val="006666"/>
                </a:solidFill>
              </a:rPr>
              <a:t>).</a:t>
            </a:r>
            <a:endParaRPr lang="zh-CN" altLang="zh-CN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4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309225" y="1126508"/>
            <a:ext cx="6277106" cy="552269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3" y="357620"/>
            <a:ext cx="910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чем разница между </a:t>
            </a:r>
            <a:r>
              <a:rPr lang="ru-RU" altLang="zh-CN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короновирусом</a:t>
            </a: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вирусом гриппа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7" y="4850630"/>
            <a:ext cx="56333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нового коронавируса, обнаруженного на этот раз (ВОЗ назвала его «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2019-nCOV», </a:t>
            </a:r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6 известных инфекций у людей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04" y="1371780"/>
            <a:ext cx="56761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err="1" smtClean="0">
                <a:solidFill>
                  <a:schemeClr val="bg1"/>
                </a:solidFill>
              </a:rPr>
              <a:t>Коронавирус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 </a:t>
            </a:r>
            <a:r>
              <a:rPr lang="ru-RU" altLang="zh-CN" sz="2000" b="1" dirty="0">
                <a:solidFill>
                  <a:schemeClr val="bg1"/>
                </a:solidFill>
              </a:rPr>
              <a:t>и вирус гриппа могут иметь сходные симптомы</a:t>
            </a:r>
            <a:r>
              <a:rPr lang="ru-RU" altLang="zh-CN" sz="2000" dirty="0">
                <a:solidFill>
                  <a:schemeClr val="bg1"/>
                </a:solidFill>
              </a:rPr>
              <a:t>, но генетически они абсолютно разные.</a:t>
            </a:r>
          </a:p>
          <a:p>
            <a:r>
              <a:rPr lang="ru-RU" altLang="zh-CN" sz="2000" b="1" u="sng" dirty="0">
                <a:solidFill>
                  <a:schemeClr val="bg1"/>
                </a:solidFill>
              </a:rPr>
              <a:t>Вирусы гриппа </a:t>
            </a:r>
            <a:r>
              <a:rPr lang="ru-RU" altLang="zh-CN" sz="2000" dirty="0">
                <a:solidFill>
                  <a:schemeClr val="bg1"/>
                </a:solidFill>
              </a:rPr>
              <a:t>размножаются очень быстро - симптомы проявляются через два-три дня после </a:t>
            </a:r>
            <a:r>
              <a:rPr lang="ru-RU" altLang="zh-CN" sz="2000" dirty="0" smtClean="0">
                <a:solidFill>
                  <a:schemeClr val="bg1"/>
                </a:solidFill>
              </a:rPr>
              <a:t>заражения </a:t>
            </a:r>
          </a:p>
          <a:p>
            <a:r>
              <a:rPr lang="ru-RU" altLang="zh-CN" sz="2000" b="1" u="sng" dirty="0" err="1" smtClean="0">
                <a:solidFill>
                  <a:schemeClr val="bg1"/>
                </a:solidFill>
              </a:rPr>
              <a:t>Коронавирусу</a:t>
            </a:r>
            <a:r>
              <a:rPr lang="ru-RU" altLang="zh-CN" sz="2000" b="1" u="sng" dirty="0" smtClean="0">
                <a:solidFill>
                  <a:schemeClr val="bg1"/>
                </a:solidFill>
              </a:rPr>
              <a:t> </a:t>
            </a:r>
            <a:r>
              <a:rPr lang="ru-RU" altLang="zh-CN" sz="2000" dirty="0">
                <a:solidFill>
                  <a:schemeClr val="bg1"/>
                </a:solidFill>
              </a:rPr>
              <a:t>требуется для этого до 14 дней</a:t>
            </a:r>
            <a:r>
              <a:rPr lang="ru-RU" altLang="zh-CN" dirty="0">
                <a:solidFill>
                  <a:schemeClr val="bg1"/>
                </a:solidFill>
              </a:rPr>
              <a:t>.</a:t>
            </a:r>
            <a:endParaRPr lang="zh-CN" altLang="zh-CN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3944" y="4376756"/>
            <a:ext cx="50022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2" descr="14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316" y="3958667"/>
            <a:ext cx="2815015" cy="2690537"/>
          </a:xfrm>
          <a:prstGeom prst="rect">
            <a:avLst/>
          </a:prstGeom>
          <a:noFill/>
        </p:spPr>
      </p:pic>
      <p:pic>
        <p:nvPicPr>
          <p:cNvPr id="7" name="15" descr="图片包含 室内, 电视, 桌子, 屏幕&#10;&#10;描述已自动生成">
            <a:extLst>
              <a:ext uri="{FF2B5EF4-FFF2-40B4-BE49-F238E27FC236}">
                <a16:creationId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15042" r="19834" b="14599"/>
          <a:stretch/>
        </p:blipFill>
        <p:spPr>
          <a:xfrm>
            <a:off x="6042991" y="1126508"/>
            <a:ext cx="6149009" cy="53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85" y="1501254"/>
            <a:ext cx="4674202" cy="5356746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362076" y="1353748"/>
            <a:ext cx="6824903" cy="4120319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 передается 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501254"/>
            <a:ext cx="65677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666"/>
                </a:solidFill>
              </a:rPr>
              <a:t>При </a:t>
            </a:r>
            <a:r>
              <a:rPr lang="ru-RU" sz="2000" b="1" dirty="0">
                <a:solidFill>
                  <a:srgbClr val="006666"/>
                </a:solidFill>
              </a:rPr>
              <a:t>кашле и чихании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При </a:t>
            </a:r>
            <a:r>
              <a:rPr lang="ru-RU" sz="2000" b="1" dirty="0" smtClean="0">
                <a:solidFill>
                  <a:srgbClr val="006666"/>
                </a:solidFill>
              </a:rPr>
              <a:t>рукопожатии, объятии, поцелуе</a:t>
            </a:r>
            <a:endParaRPr lang="ru-RU" sz="2000" b="1" dirty="0">
              <a:solidFill>
                <a:srgbClr val="00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Через </a:t>
            </a:r>
            <a:r>
              <a:rPr lang="ru-RU" sz="2000" b="1" dirty="0" smtClean="0">
                <a:solidFill>
                  <a:srgbClr val="006666"/>
                </a:solidFill>
              </a:rPr>
              <a:t>предметы и вещи</a:t>
            </a:r>
            <a:endParaRPr lang="ru-RU" sz="2000" b="1" dirty="0">
              <a:solidFill>
                <a:srgbClr val="006666"/>
              </a:solidFill>
            </a:endParaRPr>
          </a:p>
          <a:p>
            <a:r>
              <a:rPr lang="ru-RU" sz="2000" dirty="0">
                <a:solidFill>
                  <a:srgbClr val="006666"/>
                </a:solidFill>
              </a:rPr>
              <a:t>Заболевание передается </a:t>
            </a:r>
            <a:r>
              <a:rPr lang="ru-RU" sz="2000" dirty="0" smtClean="0">
                <a:solidFill>
                  <a:srgbClr val="006666"/>
                </a:solidFill>
              </a:rPr>
              <a:t>воздушно-капельным путем при </a:t>
            </a:r>
            <a:r>
              <a:rPr lang="ru-RU" sz="2000" dirty="0">
                <a:solidFill>
                  <a:srgbClr val="006666"/>
                </a:solidFill>
              </a:rPr>
              <a:t>кашле или чихании. Эти капли попадают на окружающие человека предметы и поверхности. Другие люди могут заразиться </a:t>
            </a:r>
            <a:r>
              <a:rPr lang="ru-RU" sz="2000" dirty="0" smtClean="0">
                <a:solidFill>
                  <a:srgbClr val="006666"/>
                </a:solidFill>
              </a:rPr>
              <a:t>от </a:t>
            </a:r>
            <a:r>
              <a:rPr lang="ru-RU" sz="2000" dirty="0">
                <a:solidFill>
                  <a:srgbClr val="006666"/>
                </a:solidFill>
              </a:rPr>
              <a:t>прикосновения </a:t>
            </a:r>
            <a:r>
              <a:rPr lang="ru-RU" sz="2000" dirty="0" smtClean="0">
                <a:solidFill>
                  <a:srgbClr val="006666"/>
                </a:solidFill>
              </a:rPr>
              <a:t>с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smtClean="0">
                <a:solidFill>
                  <a:srgbClr val="006666"/>
                </a:solidFill>
              </a:rPr>
              <a:t>начала </a:t>
            </a:r>
            <a:r>
              <a:rPr lang="ru-RU" sz="2000" dirty="0">
                <a:solidFill>
                  <a:srgbClr val="006666"/>
                </a:solidFill>
              </a:rPr>
              <a:t>к </a:t>
            </a:r>
            <a:r>
              <a:rPr lang="ru-RU" sz="2000" dirty="0" smtClean="0">
                <a:solidFill>
                  <a:srgbClr val="006666"/>
                </a:solidFill>
              </a:rPr>
              <a:t>предметам </a:t>
            </a:r>
            <a:r>
              <a:rPr lang="ru-RU" sz="2000" dirty="0">
                <a:solidFill>
                  <a:srgbClr val="006666"/>
                </a:solidFill>
              </a:rPr>
              <a:t>или поверхностям</a:t>
            </a:r>
            <a:r>
              <a:rPr lang="ru-RU" sz="2000" dirty="0" smtClean="0">
                <a:solidFill>
                  <a:srgbClr val="006666"/>
                </a:solidFill>
              </a:rPr>
              <a:t>,                    </a:t>
            </a:r>
            <a:endParaRPr lang="en-US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а </a:t>
            </a:r>
            <a:r>
              <a:rPr lang="ru-RU" sz="2000" dirty="0">
                <a:solidFill>
                  <a:srgbClr val="006666"/>
                </a:solidFill>
              </a:rPr>
              <a:t>затем </a:t>
            </a:r>
            <a:r>
              <a:rPr lang="ru-RU" sz="2000" b="1" dirty="0">
                <a:solidFill>
                  <a:srgbClr val="006666"/>
                </a:solidFill>
              </a:rPr>
              <a:t>– к </a:t>
            </a:r>
            <a:r>
              <a:rPr lang="ru-RU" sz="2000" b="1" dirty="0" smtClean="0">
                <a:solidFill>
                  <a:srgbClr val="006666"/>
                </a:solidFill>
              </a:rPr>
              <a:t>лицу, глазам</a:t>
            </a:r>
            <a:r>
              <a:rPr lang="ru-RU" sz="2000" b="1" dirty="0">
                <a:solidFill>
                  <a:srgbClr val="006666"/>
                </a:solidFill>
              </a:rPr>
              <a:t>, носу или рту.</a:t>
            </a:r>
          </a:p>
          <a:p>
            <a:r>
              <a:rPr lang="ru-RU" sz="2000" dirty="0">
                <a:solidFill>
                  <a:srgbClr val="006666"/>
                </a:solidFill>
              </a:rPr>
              <a:t>Кроме того, заражение может произойти при вдыхании мелких капель, которые выделяются при кашле или чихании человека с COVID‑19. </a:t>
            </a: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8209"/>
            <a:ext cx="2828924" cy="25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4593" y="462709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70" y="1797050"/>
            <a:ext cx="11450535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1" y="666110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</a:t>
            </a:r>
            <a:endParaRPr lang="en-US" altLang="zh-CN" sz="4400" b="1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87688" y="2829984"/>
            <a:ext cx="713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КЛИНИЧЕСКИЕ ПРОЯВЛЕНИЯ ИНФИЦИРОВАННЫХ ПАЦИЕНТОВ</a:t>
            </a:r>
            <a:endParaRPr lang="ru-RU" altLang="zh-CN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33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">
            <a:extLst>
              <a:ext uri="{FF2B5EF4-FFF2-40B4-BE49-F238E27FC236}">
                <a16:creationId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4433" y="1181084"/>
            <a:ext cx="11378345" cy="3429016"/>
            <a:chOff x="-280136" y="1212506"/>
            <a:chExt cx="12629366" cy="3798862"/>
          </a:xfrm>
        </p:grpSpPr>
        <p:pic>
          <p:nvPicPr>
            <p:cNvPr id="4" name="3">
              <a:extLst>
                <a:ext uri="{FF2B5EF4-FFF2-40B4-BE49-F238E27FC236}">
                  <a16:creationId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-280136" y="1630634"/>
              <a:ext cx="4276694" cy="3148555"/>
            </a:xfrm>
            <a:prstGeom prst="rect">
              <a:avLst/>
            </a:prstGeom>
          </p:spPr>
        </p:pic>
        <p:pic>
          <p:nvPicPr>
            <p:cNvPr id="6" name="5">
              <a:extLst>
                <a:ext uri="{FF2B5EF4-FFF2-40B4-BE49-F238E27FC236}">
                  <a16:creationId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9550558" y="1212506"/>
              <a:ext cx="2798672" cy="3798862"/>
            </a:xfrm>
            <a:prstGeom prst="rect">
              <a:avLst/>
            </a:prstGeom>
          </p:spPr>
        </p:pic>
        <p:sp>
          <p:nvSpPr>
            <p:cNvPr id="7" name="6">
              <a:extLst>
                <a:ext uri="{FF2B5EF4-FFF2-40B4-BE49-F238E27FC236}">
                  <a16:creationId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707986">
              <a:off x="3778099" y="1453221"/>
              <a:ext cx="5298751" cy="3506477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">
              <a:extLst>
                <a:ext uri="{FF2B5EF4-FFF2-40B4-BE49-F238E27FC236}">
                  <a16:creationId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13428" y="2349925"/>
              <a:ext cx="4845076" cy="2148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Слабость, озноб, чувство ломоты  в конечностях</a:t>
              </a:r>
              <a:endParaRPr lang="ru-RU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Затруднённое дыхание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температура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Насморк, кашель </a:t>
              </a: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/ или боль в горле</a:t>
              </a:r>
              <a:endParaRPr lang="zh-CN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7">
            <a:extLst>
              <a:ext uri="{FF2B5EF4-FFF2-40B4-BE49-F238E27FC236}">
                <a16:creationId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187" y="4610100"/>
            <a:ext cx="11466591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многом сходны со многими респираторными заболеваниями, часто имитируют обычную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простуду или грипп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есть аналогичные симптомы, подумайте о следующем:</a:t>
            </a: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за последние две недели за границей?</a:t>
            </a:r>
            <a:endParaRPr lang="ru-RU" altLang="zh-CN" sz="19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в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контакте с кем-то, кто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приехал из-за границы? </a:t>
            </a:r>
          </a:p>
          <a:p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эти вопросы положителен - к симптомам следует отнестись </a:t>
            </a:r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внимательно!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1001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инфицированных пациентов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30116" y="1019127"/>
            <a:ext cx="692493" cy="1113209"/>
            <a:chOff x="6130116" y="1019127"/>
            <a:chExt cx="692493" cy="1113209"/>
          </a:xfrm>
        </p:grpSpPr>
        <p:sp>
          <p:nvSpPr>
            <p:cNvPr id="13" name="blood drop piece"/>
            <p:cNvSpPr>
              <a:spLocks/>
            </p:cNvSpPr>
            <p:nvPr/>
          </p:nvSpPr>
          <p:spPr bwMode="auto">
            <a:xfrm>
              <a:off x="6130116" y="1019127"/>
              <a:ext cx="692493" cy="1113209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266771" y="1556538"/>
              <a:ext cx="419181" cy="420716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5780" y="495702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70" y="1797050"/>
            <a:ext cx="11460983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4" y="509573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131629" y="1755678"/>
            <a:ext cx="241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3</a:t>
            </a:r>
            <a:endParaRPr lang="en-US" altLang="zh-CN" sz="4400" b="1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712216"/>
            <a:ext cx="758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ОСОБЕННОСТИ СЛУЧАЕВ ВСПЫШКИ</a:t>
            </a:r>
          </a:p>
        </p:txBody>
      </p:sp>
    </p:spTree>
    <p:extLst>
      <p:ext uri="{BB962C8B-B14F-4D97-AF65-F5344CB8AC3E}">
        <p14:creationId xmlns:p14="http://schemas.microsoft.com/office/powerpoint/2010/main" val="15817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1855</Words>
  <Application>Microsoft Office PowerPoint</Application>
  <PresentationFormat>Широкоэкранный</PresentationFormat>
  <Paragraphs>208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微软雅黑</vt:lpstr>
      <vt:lpstr>宋体</vt:lpstr>
      <vt:lpstr>Arial</vt:lpstr>
      <vt:lpstr>Arial</vt:lpstr>
      <vt:lpstr>Arial Narrow</vt:lpstr>
      <vt:lpstr>等线</vt:lpstr>
      <vt:lpstr>inpin heiti</vt:lpstr>
      <vt:lpstr>华康少女</vt:lpstr>
      <vt:lpstr>字魂59号-创粗黑</vt:lpstr>
      <vt:lpstr>思源黑体 CN Heavy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ГЕННАДЬЕВНА БОЯРИНЦЕВА</dc:creator>
  <cp:lastModifiedBy>Абакумов Игорь Игоревич</cp:lastModifiedBy>
  <cp:revision>202</cp:revision>
  <cp:lastPrinted>2021-03-17T11:24:45Z</cp:lastPrinted>
  <dcterms:created xsi:type="dcterms:W3CDTF">2020-01-27T15:25:45Z</dcterms:created>
  <dcterms:modified xsi:type="dcterms:W3CDTF">2021-03-18T06:16:14Z</dcterms:modified>
</cp:coreProperties>
</file>